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7" r:id="rId35"/>
    <p:sldId id="298" r:id="rId36"/>
    <p:sldId id="291" r:id="rId37"/>
    <p:sldId id="292" r:id="rId38"/>
    <p:sldId id="293" r:id="rId39"/>
    <p:sldId id="294" r:id="rId40"/>
    <p:sldId id="299" r:id="rId41"/>
    <p:sldId id="300" r:id="rId42"/>
    <p:sldId id="307" r:id="rId43"/>
    <p:sldId id="301" r:id="rId44"/>
    <p:sldId id="302" r:id="rId45"/>
    <p:sldId id="303" r:id="rId46"/>
    <p:sldId id="304" r:id="rId47"/>
    <p:sldId id="308" r:id="rId48"/>
    <p:sldId id="305" r:id="rId49"/>
    <p:sldId id="306" r:id="rId50"/>
    <p:sldId id="309" r:id="rId51"/>
    <p:sldId id="310" r:id="rId52"/>
    <p:sldId id="296" r:id="rId53"/>
    <p:sldId id="311" r:id="rId54"/>
    <p:sldId id="312" r:id="rId55"/>
    <p:sldId id="313" r:id="rId56"/>
    <p:sldId id="314" r:id="rId57"/>
    <p:sldId id="315" r:id="rId58"/>
    <p:sldId id="316" r:id="rId59"/>
    <p:sldId id="322" r:id="rId60"/>
    <p:sldId id="323" r:id="rId61"/>
    <p:sldId id="324" r:id="rId62"/>
    <p:sldId id="317" r:id="rId63"/>
    <p:sldId id="318" r:id="rId64"/>
    <p:sldId id="319" r:id="rId65"/>
    <p:sldId id="320" r:id="rId66"/>
    <p:sldId id="326" r:id="rId67"/>
    <p:sldId id="325" r:id="rId68"/>
    <p:sldId id="321" r:id="rId69"/>
    <p:sldId id="331" r:id="rId70"/>
    <p:sldId id="327" r:id="rId71"/>
    <p:sldId id="328" r:id="rId72"/>
    <p:sldId id="335" r:id="rId73"/>
    <p:sldId id="329" r:id="rId74"/>
    <p:sldId id="330" r:id="rId75"/>
    <p:sldId id="334" r:id="rId76"/>
    <p:sldId id="336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3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541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180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54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02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206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26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86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76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ECBF4-90CB-4E7D-BF48-AD55E195AAE3}" type="datetimeFigureOut">
              <a:rPr lang="en-AU" smtClean="0"/>
              <a:t>1/02/2020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9950A-51E5-4229-8127-C5C86E9C69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74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B4CE7A-C352-492F-AF34-7EE3A21B2F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79" y="6172727"/>
            <a:ext cx="3322319" cy="48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A37A4D-F3BF-4B1B-A497-BC7278B2AB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2" y="5940688"/>
            <a:ext cx="3067818" cy="9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iglobal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085383" y="1520785"/>
            <a:ext cx="84116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800" b="1" dirty="0"/>
              <a:t>HLTPAT005 Collect specimens for drugs of abuse testing</a:t>
            </a:r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b="1" dirty="0"/>
          </a:p>
          <a:p>
            <a:pPr algn="ctr"/>
            <a:r>
              <a:rPr lang="en-AU" b="1" dirty="0"/>
              <a:t>AS/NZS4308 &amp; AS4760 Certified Drug &amp; Alcohol Screening Officer Course</a:t>
            </a:r>
            <a:endParaRPr lang="en-AU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70366" y="102981"/>
            <a:ext cx="98512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MTO GROUP</a:t>
            </a:r>
          </a:p>
        </p:txBody>
      </p:sp>
      <p:pic>
        <p:nvPicPr>
          <p:cNvPr id="4" name="Picture 3" descr="Image result for Drug testing">
            <a:extLst>
              <a:ext uri="{FF2B5EF4-FFF2-40B4-BE49-F238E27FC236}">
                <a16:creationId xmlns:a16="http://schemas.microsoft.com/office/drawing/2014/main" xmlns="" id="{4ADF8C4B-9FD2-4901-9F3C-EFA98ECF8B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24" y="2253049"/>
            <a:ext cx="362458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73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65C4F-B53A-4F8E-996E-BC8A6731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46289-23DF-4557-A643-565184281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This course is specifically concerned with the requirements of:</a:t>
            </a:r>
          </a:p>
          <a:p>
            <a:pPr marL="0" indent="0" algn="just">
              <a:buNone/>
            </a:pPr>
            <a:r>
              <a:rPr lang="en-AU" i="1" dirty="0"/>
              <a:t>AS/NZS4308-2008 Procedures for specimen collection and quantitation of drugs of abuse in Urine</a:t>
            </a:r>
            <a:endParaRPr lang="en-AU" dirty="0"/>
          </a:p>
          <a:p>
            <a:pPr marL="0" indent="0" algn="just">
              <a:buNone/>
            </a:pPr>
            <a:r>
              <a:rPr lang="en-AU" i="1" dirty="0"/>
              <a:t>AS4760-2006 Procedures for specimen collection and quantitation of drugs in Oral fluid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Copies of these standards are available for purchase from: </a:t>
            </a:r>
            <a:r>
              <a:rPr lang="en-AU" u="sng" dirty="0">
                <a:hlinkClick r:id="rId2"/>
              </a:rPr>
              <a:t>www.saiglobal.com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349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A50BE-498F-4420-A5D9-3F3A0821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Cut- off levels &amp; target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C316D-4C6A-4C7A-BCE4-398BD66C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3" y="1464129"/>
            <a:ext cx="10515600" cy="453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Urine Testing - </a:t>
            </a:r>
            <a:r>
              <a:rPr lang="en-AU" dirty="0"/>
              <a:t>Table 3.1 in AS/NZS 4308-2008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FDD7F96-1EA5-46F0-A45A-E0D2FD3B7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39994"/>
              </p:ext>
            </p:extLst>
          </p:nvPr>
        </p:nvGraphicFramePr>
        <p:xfrm>
          <a:off x="2794000" y="2131786"/>
          <a:ext cx="6894286" cy="36396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44571">
                  <a:extLst>
                    <a:ext uri="{9D8B030D-6E8A-4147-A177-3AD203B41FA5}">
                      <a16:colId xmlns:a16="http://schemas.microsoft.com/office/drawing/2014/main" xmlns="" val="1410211734"/>
                    </a:ext>
                  </a:extLst>
                </a:gridCol>
                <a:gridCol w="2249715">
                  <a:extLst>
                    <a:ext uri="{9D8B030D-6E8A-4147-A177-3AD203B41FA5}">
                      <a16:colId xmlns:a16="http://schemas.microsoft.com/office/drawing/2014/main" xmlns="" val="746726046"/>
                    </a:ext>
                  </a:extLst>
                </a:gridCol>
              </a:tblGrid>
              <a:tr h="4472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Class of Drug</a:t>
                      </a:r>
                      <a:endParaRPr lang="en-A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Cut - off level ug/ L</a:t>
                      </a:r>
                      <a:endParaRPr lang="en-A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65115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Opiates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8581249"/>
                  </a:ext>
                </a:extLst>
              </a:tr>
              <a:tr h="6295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Amphetamine Type substance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078116"/>
                  </a:ext>
                </a:extLst>
              </a:tr>
              <a:tr h="63255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Cannabis metabolites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473699"/>
                  </a:ext>
                </a:extLst>
              </a:tr>
              <a:tr h="6295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Cocaine metabolites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125986"/>
                  </a:ext>
                </a:extLst>
              </a:tr>
              <a:tr h="6295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Benzodiazepines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027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0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A50BE-498F-4420-A5D9-3F3A0821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Cut- off levels &amp; target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C316D-4C6A-4C7A-BCE4-398BD66C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3" y="1464129"/>
            <a:ext cx="10515600" cy="453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Oral Fluids- </a:t>
            </a:r>
            <a:r>
              <a:rPr lang="en-AU" dirty="0"/>
              <a:t>Table 3.1 in AS 4760-2006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FDD7F96-1EA5-46F0-A45A-E0D2FD3B7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01862"/>
              </p:ext>
            </p:extLst>
          </p:nvPr>
        </p:nvGraphicFramePr>
        <p:xfrm>
          <a:off x="2794000" y="2131786"/>
          <a:ext cx="6894286" cy="30100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44571">
                  <a:extLst>
                    <a:ext uri="{9D8B030D-6E8A-4147-A177-3AD203B41FA5}">
                      <a16:colId xmlns:a16="http://schemas.microsoft.com/office/drawing/2014/main" xmlns="" val="1410211734"/>
                    </a:ext>
                  </a:extLst>
                </a:gridCol>
                <a:gridCol w="2249715">
                  <a:extLst>
                    <a:ext uri="{9D8B030D-6E8A-4147-A177-3AD203B41FA5}">
                      <a16:colId xmlns:a16="http://schemas.microsoft.com/office/drawing/2014/main" xmlns="" val="746726046"/>
                    </a:ext>
                  </a:extLst>
                </a:gridCol>
              </a:tblGrid>
              <a:tr h="4472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Class of Drug</a:t>
                      </a:r>
                      <a:endParaRPr lang="en-A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Target levels ug/ mL</a:t>
                      </a:r>
                      <a:endParaRPr lang="en-A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65115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Opiates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8581249"/>
                  </a:ext>
                </a:extLst>
              </a:tr>
              <a:tr h="6295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Amphetamine Type substance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078116"/>
                  </a:ext>
                </a:extLst>
              </a:tr>
              <a:tr h="63255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THC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473699"/>
                  </a:ext>
                </a:extLst>
              </a:tr>
              <a:tr h="6295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Cocaine and metabolites</a:t>
                      </a:r>
                      <a:endParaRPr lang="en-A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12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8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FDFDF-C95B-4F1A-8E1F-6B7CD9F5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Workplace Health &amp; Safety (WHS) relating to drug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6D2BE0-AD84-4D76-AA7B-888131243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WHS legislation and regulations (in most cases) do not have specific requirements relating to drugs and alcohol. </a:t>
            </a:r>
          </a:p>
          <a:p>
            <a:pPr algn="just"/>
            <a:r>
              <a:rPr lang="en-AU" dirty="0"/>
              <a:t>They do specifically require risks to be managed, eliminated or reduced wherever possible.</a:t>
            </a:r>
          </a:p>
          <a:p>
            <a:pPr algn="just"/>
            <a:r>
              <a:rPr lang="en-AU" dirty="0"/>
              <a:t>With the prevalence of drugs (including alcohol) in Australian society it is reasonable to always consider drugs and alcohol as risks to be managed in the workplace.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642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B4797-DAA6-45C1-BA66-7269F360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 types, effects &amp; detection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B2511F-59CF-4344-B806-2BA57B06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629"/>
            <a:ext cx="10515600" cy="2510971"/>
          </a:xfrm>
        </p:spPr>
        <p:txBody>
          <a:bodyPr>
            <a:normAutofit/>
          </a:bodyPr>
          <a:lstStyle/>
          <a:p>
            <a:pPr algn="just"/>
            <a:r>
              <a:rPr lang="en-AU" sz="3200" dirty="0"/>
              <a:t>It is important to note that drug detection times in urine and oral fluid vary due to a variety of factors. </a:t>
            </a:r>
          </a:p>
          <a:p>
            <a:pPr algn="just"/>
            <a:r>
              <a:rPr lang="en-AU" sz="3200" dirty="0"/>
              <a:t>We have included detection times which are commonly observed in the field with on-site testing.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46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4F021-65C8-4E4D-8C65-4ED72772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Amphetamine (AMP) ‐ may be 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806AF-FE92-4A13-995E-A313117A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6546"/>
          </a:xfrm>
        </p:spPr>
        <p:txBody>
          <a:bodyPr/>
          <a:lstStyle/>
          <a:p>
            <a:pPr algn="just"/>
            <a:r>
              <a:rPr lang="en-AU" dirty="0"/>
              <a:t>High doses of amphetamine lead to stimulation of the central nervous system inducing euphoria, alertness, reduced inhibition, a sense of increased energy, and reduced appetite.</a:t>
            </a:r>
          </a:p>
          <a:p>
            <a:pPr algn="just"/>
            <a:r>
              <a:rPr lang="en-AU" dirty="0"/>
              <a:t>Long term use responses include paranoia, hallucinations, psychotic behaviour and anxiety.</a:t>
            </a:r>
          </a:p>
          <a:p>
            <a:pPr marL="0" indent="0" algn="just">
              <a:buNone/>
            </a:pPr>
            <a:r>
              <a:rPr lang="en-AU" b="1" dirty="0"/>
              <a:t>Detection times in the field</a:t>
            </a:r>
            <a:endParaRPr lang="en-AU" dirty="0"/>
          </a:p>
          <a:p>
            <a:pPr algn="just"/>
            <a:r>
              <a:rPr lang="en-AU" dirty="0"/>
              <a:t>Oral Fluid: Up to 36 hours (some studies claim up to 72 hours)</a:t>
            </a:r>
          </a:p>
          <a:p>
            <a:pPr algn="just"/>
            <a:r>
              <a:rPr lang="en-AU" dirty="0"/>
              <a:t>Urine: Up to 3 days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9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C1D3F-4671-491D-88C0-D0142152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Methamphetamines (MET or MAMP) Always illegal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92D99-B38A-45AD-B9FE-25902A759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b="1" dirty="0"/>
              <a:t>Examples: </a:t>
            </a:r>
            <a:r>
              <a:rPr lang="en-AU" dirty="0"/>
              <a:t>Ice, speed, wizz (Ecstasy is sometimes included when drug testing within this class of drugs although it is technically another substance, MDMA). </a:t>
            </a:r>
          </a:p>
          <a:p>
            <a:pPr algn="just"/>
            <a:r>
              <a:rPr lang="en-AU" dirty="0"/>
              <a:t>Methamphetamines metabolise to Amphetamines. Effects are similar to Amphetamine but more pronounced.</a:t>
            </a:r>
          </a:p>
          <a:p>
            <a:pPr marL="0" indent="0" algn="just">
              <a:buNone/>
            </a:pPr>
            <a:r>
              <a:rPr lang="en-AU" b="1" dirty="0"/>
              <a:t>Detection times in the field</a:t>
            </a:r>
            <a:endParaRPr lang="en-AU" dirty="0"/>
          </a:p>
          <a:p>
            <a:pPr algn="just"/>
            <a:r>
              <a:rPr lang="en-AU" dirty="0"/>
              <a:t>Oral Fluid: Up to 36 hours (some studies claim up to 72 hours)</a:t>
            </a:r>
          </a:p>
          <a:p>
            <a:pPr algn="just"/>
            <a:r>
              <a:rPr lang="en-AU" dirty="0"/>
              <a:t>Urine: Up to 3 days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171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B9130-F8F9-4119-ABAD-3AF226F3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Cocaine (COC) – Always illegal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2E974-DE33-4738-883F-70A12951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Examples: </a:t>
            </a:r>
            <a:r>
              <a:rPr lang="en-AU" dirty="0"/>
              <a:t>Coke, Crack, Charlie.</a:t>
            </a:r>
          </a:p>
          <a:p>
            <a:r>
              <a:rPr lang="en-AU" dirty="0"/>
              <a:t>Synthesized and processed from the leaves of the Coca plant.</a:t>
            </a:r>
          </a:p>
          <a:p>
            <a:r>
              <a:rPr lang="en-AU" dirty="0"/>
              <a:t>Cocaine is a potent central nervous system stimulant.</a:t>
            </a:r>
          </a:p>
          <a:p>
            <a:pPr marL="0" indent="0">
              <a:buNone/>
            </a:pPr>
            <a:r>
              <a:rPr lang="en-AU" b="1" dirty="0"/>
              <a:t>Detection times in the field</a:t>
            </a:r>
            <a:endParaRPr lang="en-AU" dirty="0"/>
          </a:p>
          <a:p>
            <a:r>
              <a:rPr lang="en-AU" dirty="0"/>
              <a:t>Oral Fluid: Up to 24 hours (Studies also claim 24 hours)</a:t>
            </a:r>
          </a:p>
          <a:p>
            <a:r>
              <a:rPr lang="en-AU" dirty="0"/>
              <a:t>Urine: Up to 3 days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99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512A9-1D17-4F06-AA8E-EB54469A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Marijuana (THC) – Always illegal </a:t>
            </a:r>
            <a:br>
              <a:rPr lang="en-AU" dirty="0"/>
            </a:br>
            <a:r>
              <a:rPr lang="en-AU" dirty="0"/>
              <a:t>(Medical use may be permitted in some cases)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9DABB4-7302-47CE-8CDC-BC193BF2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AU" b="1" dirty="0"/>
              <a:t>Examples: </a:t>
            </a:r>
            <a:r>
              <a:rPr lang="en-AU" dirty="0"/>
              <a:t>Joints, Hash, Weed.</a:t>
            </a:r>
          </a:p>
          <a:p>
            <a:pPr algn="just"/>
            <a:r>
              <a:rPr lang="en-AU" dirty="0"/>
              <a:t>THCΔ9‐tetrahydrocannabinol (Delta 9) is the main active ingredient in cannabis and the one which causes the “high” effect.</a:t>
            </a:r>
          </a:p>
          <a:p>
            <a:pPr algn="just"/>
            <a:r>
              <a:rPr lang="en-AU" dirty="0"/>
              <a:t>Long‐term effects may include behavioural changes, schizophrenia (although some studies conflict as to which comes first), diseases of the lungs and other organs.</a:t>
            </a:r>
          </a:p>
          <a:p>
            <a:pPr marL="0" indent="0" algn="just">
              <a:buNone/>
            </a:pPr>
            <a:r>
              <a:rPr lang="en-AU" b="1" dirty="0"/>
              <a:t>Detection times in the field</a:t>
            </a:r>
            <a:endParaRPr lang="en-AU" dirty="0"/>
          </a:p>
          <a:p>
            <a:pPr algn="just"/>
            <a:r>
              <a:rPr lang="en-AU" dirty="0"/>
              <a:t>Oral Fluid: Up to 12 hours (Some studies claim up to 14 hours)</a:t>
            </a:r>
          </a:p>
          <a:p>
            <a:pPr algn="just"/>
            <a:r>
              <a:rPr lang="en-AU" dirty="0"/>
              <a:t>Urine: Up to 6 weeks depending upon usage (metabolites can persist for months in chronic users).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29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98163-8123-4508-B608-39579A85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Opiates (OPI)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9F8C61-845D-4D30-AE36-928EDBCB2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Examples: </a:t>
            </a:r>
            <a:r>
              <a:rPr lang="en-AU" dirty="0"/>
              <a:t>Morphine, Codeine, Heroin</a:t>
            </a:r>
          </a:p>
          <a:p>
            <a:r>
              <a:rPr lang="en-AU" dirty="0"/>
              <a:t>Opiate refers to any drug derived from opium poppy, including medicinal products such as morphine/codeine. Semi‐synthetic drugs derived from the opium poppy include heroin. </a:t>
            </a:r>
          </a:p>
          <a:p>
            <a:r>
              <a:rPr lang="en-AU" dirty="0"/>
              <a:t>Long term effects include dependence and constipation.</a:t>
            </a:r>
          </a:p>
          <a:p>
            <a:pPr marL="0" indent="0">
              <a:buNone/>
            </a:pPr>
            <a:r>
              <a:rPr lang="en-AU" b="1" dirty="0"/>
              <a:t>Detection times in the field</a:t>
            </a:r>
            <a:endParaRPr lang="en-AU" dirty="0"/>
          </a:p>
          <a:p>
            <a:r>
              <a:rPr lang="en-AU" dirty="0"/>
              <a:t>Oral Fluid: Codeine up to 36 hours (Studies claim up to 48 hours for codeine). Morphine up to 36 hours (Studies agree up to 21 hours).</a:t>
            </a:r>
          </a:p>
          <a:p>
            <a:r>
              <a:rPr lang="en-AU" dirty="0"/>
              <a:t>Urine: Up to 3 days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860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dirty="0">
                <a:effectLst/>
              </a:rPr>
              <a:t>HOUSE 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69" y="1690688"/>
            <a:ext cx="8423031" cy="435133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EVACUATION</a:t>
            </a:r>
            <a:r>
              <a:rPr lang="en-AU" dirty="0"/>
              <a:t> </a:t>
            </a:r>
          </a:p>
          <a:p>
            <a:pPr marL="0" indent="0" algn="just">
              <a:buNone/>
            </a:pPr>
            <a:r>
              <a:rPr lang="en-AU" dirty="0"/>
              <a:t>The Emergency Assembly Point is….</a:t>
            </a:r>
          </a:p>
          <a:p>
            <a:pPr marL="0" indent="0" algn="just">
              <a:buNone/>
            </a:pPr>
            <a:r>
              <a:rPr lang="en-AU" dirty="0"/>
              <a:t>If it is necessary to evacuate this class, follow your Trainers instructions.  </a:t>
            </a:r>
          </a:p>
          <a:p>
            <a:pPr marL="0" indent="0" algn="just">
              <a:buNone/>
            </a:pPr>
            <a:r>
              <a:rPr lang="en-AU" dirty="0"/>
              <a:t>Walk &amp; Please do not run.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5" y="1803095"/>
            <a:ext cx="2385646" cy="4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7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B94DB-31CC-47D9-8B20-F55A7EFE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Benzodiazepines (BZO)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1D045-8BC3-4BB9-8EF0-0147EA1C1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Examples: </a:t>
            </a:r>
            <a:r>
              <a:rPr lang="en-AU" dirty="0"/>
              <a:t>Diazepam, Nordiazepam, Oxazepam, Temazepam</a:t>
            </a:r>
          </a:p>
          <a:p>
            <a:r>
              <a:rPr lang="en-AU" dirty="0"/>
              <a:t>Benzodiazepines are a class of psychoactive drugs that are typically prescribed for anxiety and sleep disorders.</a:t>
            </a:r>
          </a:p>
          <a:p>
            <a:r>
              <a:rPr lang="en-AU" dirty="0"/>
              <a:t>Immediate effects include sedative and muscle relaxant outcomes.</a:t>
            </a:r>
          </a:p>
          <a:p>
            <a:pPr marL="0" indent="0">
              <a:buNone/>
            </a:pPr>
            <a:r>
              <a:rPr lang="en-AU" b="1" dirty="0"/>
              <a:t>Detection times in the field</a:t>
            </a:r>
            <a:endParaRPr lang="en-AU" dirty="0"/>
          </a:p>
          <a:p>
            <a:r>
              <a:rPr lang="en-AU" dirty="0"/>
              <a:t>Oral Fluid: Not included under current Australian Standards.</a:t>
            </a:r>
          </a:p>
          <a:p>
            <a:r>
              <a:rPr lang="en-AU" dirty="0"/>
              <a:t>Urine: 1‐7 days</a:t>
            </a:r>
          </a:p>
        </p:txBody>
      </p:sp>
    </p:spTree>
    <p:extLst>
      <p:ext uri="{BB962C8B-B14F-4D97-AF65-F5344CB8AC3E}">
        <p14:creationId xmlns:p14="http://schemas.microsoft.com/office/powerpoint/2010/main" val="50815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1FC10-F219-48D6-87CA-006B64BA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Topics covered in this course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37AF93-7238-4948-B50E-D751EE33B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3200" dirty="0"/>
              <a:t>Confirming specimen collection requirements</a:t>
            </a:r>
          </a:p>
          <a:p>
            <a:pPr lvl="0"/>
            <a:r>
              <a:rPr lang="en-AU" sz="3200" dirty="0"/>
              <a:t>Preparing to collect the specimen</a:t>
            </a:r>
          </a:p>
          <a:p>
            <a:pPr lvl="0"/>
            <a:r>
              <a:rPr lang="en-AU" sz="3200" dirty="0"/>
              <a:t>Collecting the specimen</a:t>
            </a:r>
          </a:p>
          <a:p>
            <a:pPr lvl="0"/>
            <a:r>
              <a:rPr lang="en-AU" sz="3200" dirty="0"/>
              <a:t>Following post-collection procedures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108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F9353-227E-49DB-BD05-ECE718AC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1.0 Confirm collection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F310D8-E9A6-44A7-83B3-06442DAC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47316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AU" dirty="0"/>
              <a:t>Most collection candidates accept they must be drug tested as part of WHS.</a:t>
            </a:r>
          </a:p>
          <a:p>
            <a:pPr algn="just"/>
            <a:r>
              <a:rPr lang="en-AU" dirty="0"/>
              <a:t>Some are not likely to be overly happy they have been selected.</a:t>
            </a:r>
          </a:p>
          <a:p>
            <a:pPr algn="just"/>
            <a:r>
              <a:rPr lang="en-AU" dirty="0"/>
              <a:t>Some may even be openly hostile and resentful.</a:t>
            </a:r>
          </a:p>
          <a:p>
            <a:pPr algn="just"/>
            <a:r>
              <a:rPr lang="en-AU" dirty="0"/>
              <a:t>Drug &amp; Alcohol Screening Officers should develop skills to effectively manage all candidates. </a:t>
            </a:r>
          </a:p>
          <a:p>
            <a:pPr algn="just"/>
            <a:r>
              <a:rPr lang="en-AU" dirty="0"/>
              <a:t>Anyone who does test positive is also likely to look for ways to avoid any kind of sanction. </a:t>
            </a:r>
          </a:p>
          <a:p>
            <a:pPr algn="just"/>
            <a:r>
              <a:rPr lang="en-AU" dirty="0"/>
              <a:t>Questioning the methods or processes is one way to cast doubt on the integrity of the sampling process or the individual collecting the specimen. </a:t>
            </a:r>
          </a:p>
          <a:p>
            <a:pPr algn="just"/>
            <a:r>
              <a:rPr lang="en-AU" dirty="0"/>
              <a:t>For this reason it is vital that the correct process and documentation is used.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964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F9DCD-2BA5-4E38-A692-F881CB2A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It’s a people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87260-0365-4680-8FC6-1E6C05EC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4294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dirty="0"/>
              <a:t>Always introduce yourself and explain what your role is.</a:t>
            </a:r>
          </a:p>
          <a:p>
            <a:pPr lvl="0" algn="just"/>
            <a:r>
              <a:rPr lang="en-AU" dirty="0"/>
              <a:t>Always be polite and courteous, but not overly friendly or too familiar.</a:t>
            </a:r>
          </a:p>
          <a:p>
            <a:pPr lvl="0" algn="just"/>
            <a:r>
              <a:rPr lang="en-AU" dirty="0"/>
              <a:t>Don’t react to rude or aggressive behaviour.</a:t>
            </a:r>
          </a:p>
          <a:p>
            <a:pPr algn="just"/>
            <a:r>
              <a:rPr lang="en-AU" dirty="0"/>
              <a:t>Simply explain that you are there to do a job and its not personal in any way.   </a:t>
            </a:r>
          </a:p>
          <a:p>
            <a:pPr algn="just"/>
            <a:r>
              <a:rPr lang="en-AU" dirty="0"/>
              <a:t>A polite and courteous greeting helps to create rapport and set the tone for your interaction with a collection candidate.</a:t>
            </a:r>
          </a:p>
          <a:p>
            <a:endParaRPr lang="en-AU" dirty="0"/>
          </a:p>
        </p:txBody>
      </p:sp>
      <p:pic>
        <p:nvPicPr>
          <p:cNvPr id="4" name="Picture 3" descr="C:\Users\mag01\AppData\Local\Microsoft\Windows\INetCache\Content.Word\buiness_meeting_shake_hands_800_clr_8028 (1).png">
            <a:extLst>
              <a:ext uri="{FF2B5EF4-FFF2-40B4-BE49-F238E27FC236}">
                <a16:creationId xmlns:a16="http://schemas.microsoft.com/office/drawing/2014/main" xmlns="" id="{06E5C5F6-7ACC-4B27-8B4D-B4F00D6E88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3" y="2606402"/>
            <a:ext cx="3167017" cy="271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782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38F99-2DBD-4AA4-A6AD-792F591B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Have you got the right person?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0ACBA-2B77-4B06-9676-56F1A657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5" y="1535679"/>
            <a:ext cx="7478485" cy="48215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dirty="0"/>
              <a:t>Dependent on the client company’s policy or testing circumstances you may be required to:</a:t>
            </a:r>
          </a:p>
          <a:p>
            <a:pPr lvl="0"/>
            <a:r>
              <a:rPr lang="en-AU" dirty="0"/>
              <a:t>Sight the Official Company (Photo ID).</a:t>
            </a:r>
          </a:p>
          <a:p>
            <a:pPr lvl="0"/>
            <a:r>
              <a:rPr lang="en-AU" dirty="0"/>
              <a:t>Request an Official Photo form of ID (Drivers licence, Passport or similar).</a:t>
            </a:r>
          </a:p>
          <a:p>
            <a:pPr lvl="0"/>
            <a:r>
              <a:rPr lang="en-AU" dirty="0"/>
              <a:t>Otherwise ensure you identify the person unequivocally.  </a:t>
            </a:r>
          </a:p>
          <a:p>
            <a:pPr lvl="0"/>
            <a:r>
              <a:rPr lang="en-AU" dirty="0"/>
              <a:t>This may include introduction to the collection candidate by a manager, supervisor, case manager or other suitable person. </a:t>
            </a:r>
          </a:p>
          <a:p>
            <a:endParaRPr lang="en-AU" dirty="0"/>
          </a:p>
        </p:txBody>
      </p:sp>
      <p:pic>
        <p:nvPicPr>
          <p:cNvPr id="4" name="Picture 3" descr="C:\Users\mag01\AppData\Local\Microsoft\Windows\INetCache\Content.Word\single_id_badge_18877.png">
            <a:extLst>
              <a:ext uri="{FF2B5EF4-FFF2-40B4-BE49-F238E27FC236}">
                <a16:creationId xmlns:a16="http://schemas.microsoft.com/office/drawing/2014/main" xmlns="" id="{4F5BFE90-822C-40BD-9CC8-4B38285857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79" y="1885655"/>
            <a:ext cx="3333206" cy="357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62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38F99-2DBD-4AA4-A6AD-792F591B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Have you got the right person?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0ACBA-2B77-4B06-9676-56F1A657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5" y="1535679"/>
            <a:ext cx="7478485" cy="482157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This identification requirement fulfils the donor identification requirements in the relevant Australian Standards.</a:t>
            </a:r>
          </a:p>
          <a:p>
            <a:pPr algn="just"/>
            <a:r>
              <a:rPr lang="en-AU" dirty="0"/>
              <a:t>If you are not satisfied that you have the correct person, do not proceed with specimen collection.  </a:t>
            </a:r>
          </a:p>
          <a:p>
            <a:pPr algn="just"/>
            <a:r>
              <a:rPr lang="en-AU" dirty="0"/>
              <a:t>Inform the person nominated by the client organisation, or a senior person, of your concerns.</a:t>
            </a:r>
          </a:p>
          <a:p>
            <a:endParaRPr lang="en-AU" dirty="0"/>
          </a:p>
        </p:txBody>
      </p:sp>
      <p:pic>
        <p:nvPicPr>
          <p:cNvPr id="4" name="Picture 3" descr="C:\Users\mag01\AppData\Local\Microsoft\Windows\INetCache\Content.Word\single_id_badge_18877.png">
            <a:extLst>
              <a:ext uri="{FF2B5EF4-FFF2-40B4-BE49-F238E27FC236}">
                <a16:creationId xmlns:a16="http://schemas.microsoft.com/office/drawing/2014/main" xmlns="" id="{4F5BFE90-822C-40BD-9CC8-4B38285857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79" y="1885655"/>
            <a:ext cx="3333206" cy="357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03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AA086-D0EF-43ED-94D3-650D2B14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this the person nominated by the client?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A96DC-1F5F-464B-B656-F22D2614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Selection could be:</a:t>
            </a:r>
          </a:p>
          <a:p>
            <a:pPr lvl="0"/>
            <a:r>
              <a:rPr lang="en-AU" dirty="0"/>
              <a:t>Totally at random</a:t>
            </a:r>
          </a:p>
          <a:p>
            <a:pPr lvl="0"/>
            <a:r>
              <a:rPr lang="en-AU" dirty="0"/>
              <a:t>At fixed time intervals</a:t>
            </a:r>
          </a:p>
          <a:p>
            <a:pPr lvl="0"/>
            <a:r>
              <a:rPr lang="en-AU" dirty="0"/>
              <a:t>Everyone as they enter a work site </a:t>
            </a:r>
          </a:p>
          <a:p>
            <a:pPr lvl="0"/>
            <a:r>
              <a:rPr lang="en-AU" dirty="0"/>
              <a:t>After an accident or incident</a:t>
            </a:r>
          </a:p>
          <a:p>
            <a:pPr lvl="0"/>
            <a:r>
              <a:rPr lang="en-AU" dirty="0"/>
              <a:t>On suspicion of using drugs of abuse</a:t>
            </a:r>
          </a:p>
          <a:p>
            <a:pPr lvl="0"/>
            <a:r>
              <a:rPr lang="en-AU" dirty="0"/>
              <a:t>As part of a return to work program</a:t>
            </a:r>
          </a:p>
          <a:p>
            <a:pPr lvl="0"/>
            <a:r>
              <a:rPr lang="en-AU" dirty="0"/>
              <a:t>As part of conditions relating to parole or for other corrections purposes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687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37891-E74D-44FD-BE2A-AADF7A3F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this the person nominated by the client?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4A731-FCDC-4D92-9263-1084D7B82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Whatever the trigger for testing is, it is important the Drug &amp; Alcohol Screening Officer confirms the person they are about to take a specimen from is the person nominated by the client organisation.</a:t>
            </a:r>
          </a:p>
          <a:p>
            <a:pPr marL="0" indent="0">
              <a:buNone/>
            </a:pPr>
            <a:r>
              <a:rPr lang="en-AU" b="1" dirty="0"/>
              <a:t>Pre-testing criteria may include:</a:t>
            </a:r>
          </a:p>
          <a:p>
            <a:pPr lvl="0"/>
            <a:r>
              <a:rPr lang="en-AU" dirty="0"/>
              <a:t>The collection candidate’s advance acceptance / agreement to be subjected to drug testing as part of a work related role. This may be fulfilled as part of an induction process or work contract.</a:t>
            </a:r>
          </a:p>
          <a:p>
            <a:pPr lvl="0"/>
            <a:r>
              <a:rPr lang="en-AU" dirty="0"/>
              <a:t>Internal procedures for a custodial scenario within the prisons or corrections environment.</a:t>
            </a: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82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0C13D-1AB6-47FA-A526-FE64FCD5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Pre-testing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D844D-F510-4802-B15B-9155843E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1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 set of </a:t>
            </a:r>
            <a:r>
              <a:rPr lang="en-AU" b="1" dirty="0"/>
              <a:t>pre-testing questions</a:t>
            </a:r>
            <a:r>
              <a:rPr lang="en-AU" dirty="0"/>
              <a:t> for the collection candidate or checklists for the Drug &amp; Alcohol Screening Officer may be useful to establish:</a:t>
            </a:r>
          </a:p>
          <a:p>
            <a:pPr lvl="0"/>
            <a:r>
              <a:rPr lang="en-AU" dirty="0"/>
              <a:t>Whether pre-testing criteria have been met in general.</a:t>
            </a:r>
          </a:p>
          <a:p>
            <a:pPr lvl="0"/>
            <a:r>
              <a:rPr lang="en-AU" dirty="0"/>
              <a:t>Whether pre-testing procedures have been followed, such as the method used for selection of persons to be tested (in the case of random testing).</a:t>
            </a:r>
          </a:p>
          <a:p>
            <a:pPr lvl="0"/>
            <a:r>
              <a:rPr lang="en-AU" dirty="0"/>
              <a:t>If there is any other reason why a collection candidate is not able to supply a specimen for testing.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063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86F7C-EB24-4B64-A886-82DDA7AE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Commence the recording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E7A6C-D61E-4105-A856-0EDAF0BA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dirty="0"/>
              <a:t>Once you are happy you have the right person and pre-testing criteria have been met you may proceed to next steps.</a:t>
            </a:r>
          </a:p>
          <a:p>
            <a:pPr marL="0" indent="0" algn="just">
              <a:buNone/>
            </a:pPr>
            <a:r>
              <a:rPr lang="en-AU" dirty="0"/>
              <a:t>Official Documentation in the context of drug testing and the relevant Australian Standards is referred to as a “Permanent Record System”. </a:t>
            </a:r>
          </a:p>
          <a:p>
            <a:pPr lvl="0"/>
            <a:r>
              <a:rPr lang="en-AU" dirty="0"/>
              <a:t>Your trainer / assessor will provide you with examples of the permanent record system to be adopted. </a:t>
            </a:r>
          </a:p>
          <a:p>
            <a:pPr lvl="0"/>
            <a:r>
              <a:rPr lang="en-AU" dirty="0"/>
              <a:t>This may include a “testing record form” and chain of custody form as separate or combined documents.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3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HOUSE KEEPING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6677" y="1764543"/>
            <a:ext cx="550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Mobile phones on silent please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385" y="3530989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Tea and Coffee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3170" y="4602986"/>
            <a:ext cx="214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Bathrooms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19" y="3949054"/>
            <a:ext cx="2102933" cy="1892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4" y="2751382"/>
            <a:ext cx="2450275" cy="2143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1275590"/>
            <a:ext cx="2013239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DE0D2-2549-4EF1-BAC0-930856DF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Explain what is going to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C6597-CAAE-4056-8A4F-77DBEB72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0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Taking time to do this correctly is an important process as it will: </a:t>
            </a:r>
          </a:p>
          <a:p>
            <a:pPr lvl="0"/>
            <a:r>
              <a:rPr lang="en-AU" dirty="0"/>
              <a:t>Ensure the person is properly informed. </a:t>
            </a:r>
          </a:p>
          <a:p>
            <a:pPr lvl="0"/>
            <a:r>
              <a:rPr lang="en-AU" dirty="0"/>
              <a:t>Avoid potential accusations of incorrect process. </a:t>
            </a:r>
          </a:p>
          <a:p>
            <a:r>
              <a:rPr lang="en-AU" dirty="0"/>
              <a:t>Do not rush this process and regularly stop to ask if they have any questions.</a:t>
            </a:r>
          </a:p>
          <a:p>
            <a:r>
              <a:rPr lang="en-AU" dirty="0"/>
              <a:t>It may be useful to utilise scripts or checklists.</a:t>
            </a:r>
          </a:p>
        </p:txBody>
      </p:sp>
      <p:pic>
        <p:nvPicPr>
          <p:cNvPr id="7" name="Picture 6" descr="Image result for medical professional talking">
            <a:extLst>
              <a:ext uri="{FF2B5EF4-FFF2-40B4-BE49-F238E27FC236}">
                <a16:creationId xmlns:a16="http://schemas.microsoft.com/office/drawing/2014/main" xmlns="" id="{565A9158-26A4-4DD6-97C7-DF12747D45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06" y="2156142"/>
            <a:ext cx="4708434" cy="298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455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20BD2-5D65-407F-921B-8F63F402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Consent for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DB83A-18B6-4D26-A7B4-B0308F48A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It is now time to obtain consent to collect the specimen.</a:t>
            </a:r>
          </a:p>
          <a:p>
            <a:r>
              <a:rPr lang="en-AU" dirty="0"/>
              <a:t>The procedure used for consent may include a written script or process to be verbally delivered to the collection candidate. </a:t>
            </a:r>
          </a:p>
          <a:p>
            <a:r>
              <a:rPr lang="en-AU" dirty="0"/>
              <a:t>In most cases a written consent section will form part of the permanent record system / testing documentation in use.</a:t>
            </a:r>
          </a:p>
          <a:p>
            <a:r>
              <a:rPr lang="en-AU" dirty="0"/>
              <a:t>Consent process may include clarifications the collection candidate fully understands the procedures about to occur.  </a:t>
            </a:r>
          </a:p>
          <a:p>
            <a:r>
              <a:rPr lang="en-AU" dirty="0"/>
              <a:t>Most importantly it must include specific consent for collection of a specimen (such as breath, urine or oral fluid) for the purposes of drug testing.</a:t>
            </a:r>
          </a:p>
        </p:txBody>
      </p:sp>
    </p:spTree>
    <p:extLst>
      <p:ext uri="{BB962C8B-B14F-4D97-AF65-F5344CB8AC3E}">
        <p14:creationId xmlns:p14="http://schemas.microsoft.com/office/powerpoint/2010/main" val="955816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6603E-FC02-43E6-9958-15347820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Consent is declined!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DCBC-A785-4EE0-9104-174CFF6F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If the collection candidate refuses to consent, collection and drug testing cannot typically proceed. </a:t>
            </a:r>
          </a:p>
          <a:p>
            <a:pPr algn="just"/>
            <a:r>
              <a:rPr lang="en-AU" dirty="0"/>
              <a:t>You should aim to record the fact that the person has declined consent to collect a specimen on your paperwork </a:t>
            </a:r>
            <a:r>
              <a:rPr lang="en-AU" dirty="0">
                <a:solidFill>
                  <a:srgbClr val="FF0000"/>
                </a:solidFill>
              </a:rPr>
              <a:t>/</a:t>
            </a:r>
            <a:r>
              <a:rPr lang="en-AU" dirty="0"/>
              <a:t> testing documentation.</a:t>
            </a:r>
          </a:p>
          <a:p>
            <a:pPr marL="0" indent="0" algn="just">
              <a:buNone/>
            </a:pPr>
            <a:r>
              <a:rPr lang="en-AU" i="1" dirty="0"/>
              <a:t>As part of your pre-testing preparations it would be a good idea to establish the next steps in the event of consent refusal.</a:t>
            </a:r>
          </a:p>
        </p:txBody>
      </p:sp>
    </p:spTree>
    <p:extLst>
      <p:ext uri="{BB962C8B-B14F-4D97-AF65-F5344CB8AC3E}">
        <p14:creationId xmlns:p14="http://schemas.microsoft.com/office/powerpoint/2010/main" val="105909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9BAA9-B653-4A2B-A690-27F6459C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535"/>
            <a:ext cx="10515600" cy="1325563"/>
          </a:xfrm>
        </p:spPr>
        <p:txBody>
          <a:bodyPr/>
          <a:lstStyle/>
          <a:p>
            <a:r>
              <a:rPr lang="en-AU" dirty="0"/>
              <a:t>2.0 Prepare for collection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CFB424-280F-4524-9568-81D187F0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098"/>
            <a:ext cx="10515600" cy="2165804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In this section we cover:</a:t>
            </a:r>
          </a:p>
          <a:p>
            <a:pPr algn="just"/>
            <a:r>
              <a:rPr lang="en-AU" dirty="0"/>
              <a:t>Other preparation required prior to actual collection of the specimen.</a:t>
            </a:r>
          </a:p>
          <a:p>
            <a:pPr algn="just"/>
            <a:r>
              <a:rPr lang="en-AU" dirty="0"/>
              <a:t>Professionalism and the process followed here are just as important now as they are in the explanation and consent phase.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818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D0779-874E-46A1-A719-11350977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Prepare collection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47E4C-B6FE-43ED-A05A-D36FF2C5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3743" cy="4255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000" b="1" dirty="0"/>
              <a:t>Things you need to consider are:</a:t>
            </a:r>
          </a:p>
          <a:p>
            <a:pPr lvl="0"/>
            <a:r>
              <a:rPr lang="en-AU" dirty="0"/>
              <a:t>Is this a clean safe environment? </a:t>
            </a:r>
          </a:p>
          <a:p>
            <a:pPr lvl="0"/>
            <a:r>
              <a:rPr lang="en-AU" dirty="0"/>
              <a:t>Are there:</a:t>
            </a:r>
          </a:p>
          <a:p>
            <a:pPr lvl="0"/>
            <a:r>
              <a:rPr lang="en-AU" dirty="0"/>
              <a:t>Tables</a:t>
            </a:r>
          </a:p>
          <a:p>
            <a:pPr lvl="0"/>
            <a:r>
              <a:rPr lang="en-AU" dirty="0"/>
              <a:t>Chairs</a:t>
            </a:r>
          </a:p>
          <a:p>
            <a:pPr lvl="0"/>
            <a:r>
              <a:rPr lang="en-AU" dirty="0"/>
              <a:t>Hand washing facilities</a:t>
            </a:r>
          </a:p>
          <a:p>
            <a:pPr lvl="0"/>
            <a:r>
              <a:rPr lang="en-AU" dirty="0"/>
              <a:t>Hazardous waste (biological) disposal facilities </a:t>
            </a:r>
            <a:r>
              <a:rPr lang="en-AU" dirty="0">
                <a:solidFill>
                  <a:srgbClr val="FF0000"/>
                </a:solidFill>
              </a:rPr>
              <a:t>(if required)</a:t>
            </a:r>
          </a:p>
          <a:p>
            <a:endParaRPr lang="en-AU" dirty="0"/>
          </a:p>
        </p:txBody>
      </p:sp>
      <p:pic>
        <p:nvPicPr>
          <p:cNvPr id="4" name="Picture 3" descr="Image result for medical collection centre">
            <a:extLst>
              <a:ext uri="{FF2B5EF4-FFF2-40B4-BE49-F238E27FC236}">
                <a16:creationId xmlns:a16="http://schemas.microsoft.com/office/drawing/2014/main" xmlns="" id="{ABFAAB50-B57C-435D-9E6E-8C6F622E86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22" y="2198688"/>
            <a:ext cx="4188778" cy="289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740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D0779-874E-46A1-A719-11350977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Prepare collection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47E4C-B6FE-43ED-A05A-D36FF2C5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2682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3000" b="1" dirty="0"/>
              <a:t>Things you need to consider are:</a:t>
            </a:r>
          </a:p>
          <a:p>
            <a:pPr lvl="0" algn="just"/>
            <a:r>
              <a:rPr lang="en-AU" sz="3000" dirty="0"/>
              <a:t>A fridge to store specimens.</a:t>
            </a:r>
          </a:p>
          <a:p>
            <a:pPr lvl="0" algn="just"/>
            <a:r>
              <a:rPr lang="en-AU" sz="3000" dirty="0"/>
              <a:t>A cool transportation method for specimens you collect.</a:t>
            </a:r>
          </a:p>
          <a:p>
            <a:pPr lvl="0" algn="just"/>
            <a:r>
              <a:rPr lang="en-AU" sz="3000" dirty="0"/>
              <a:t>Is there a toilet or area where you can take a urine specimen? </a:t>
            </a:r>
          </a:p>
          <a:p>
            <a:pPr lvl="0" algn="just"/>
            <a:r>
              <a:rPr lang="en-AU" sz="3000" dirty="0"/>
              <a:t>Can you maintain the privacy and confidentiality of those you are taking a specimen from? </a:t>
            </a:r>
          </a:p>
          <a:p>
            <a:pPr marL="0" lvl="0" indent="0" algn="just">
              <a:buNone/>
            </a:pPr>
            <a:r>
              <a:rPr lang="en-AU" sz="3000" b="1" dirty="0">
                <a:solidFill>
                  <a:srgbClr val="0033CC"/>
                </a:solidFill>
              </a:rPr>
              <a:t>Its all about looking &amp; behaving in a professional manner</a:t>
            </a:r>
          </a:p>
          <a:p>
            <a:endParaRPr lang="en-AU" dirty="0"/>
          </a:p>
        </p:txBody>
      </p:sp>
      <p:pic>
        <p:nvPicPr>
          <p:cNvPr id="4" name="Picture 3" descr="Image result for medical collection centre">
            <a:extLst>
              <a:ext uri="{FF2B5EF4-FFF2-40B4-BE49-F238E27FC236}">
                <a16:creationId xmlns:a16="http://schemas.microsoft.com/office/drawing/2014/main" xmlns="" id="{ABFAAB50-B57C-435D-9E6E-8C6F622E86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23" y="2190297"/>
            <a:ext cx="4188778" cy="289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58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AA745-85CC-455F-A9BC-05E25BE3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Confirm collection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EB20DA-88FE-4A20-92E1-F7C30DDC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b="1" dirty="0"/>
              <a:t>Take care with this process because if you get this wrong the entire collection process can be compromised.</a:t>
            </a:r>
          </a:p>
          <a:p>
            <a:pPr marL="0" indent="0">
              <a:buNone/>
            </a:pPr>
            <a:r>
              <a:rPr lang="en-AU" dirty="0"/>
              <a:t>Things to consider are: </a:t>
            </a:r>
          </a:p>
          <a:p>
            <a:pPr lvl="0"/>
            <a:r>
              <a:rPr lang="en-AU" dirty="0"/>
              <a:t>What is the drug testing specimen type, method of collection and equipment requirement?</a:t>
            </a:r>
          </a:p>
          <a:p>
            <a:pPr lvl="0"/>
            <a:r>
              <a:rPr lang="en-AU" dirty="0"/>
              <a:t>Confirm the minimum quantity of specimen required and identify the equipment required.</a:t>
            </a:r>
          </a:p>
          <a:p>
            <a:pPr lvl="0"/>
            <a:r>
              <a:rPr lang="en-AU" dirty="0"/>
              <a:t>Review and make sure you understand the correct documentation. </a:t>
            </a:r>
          </a:p>
          <a:p>
            <a:pPr lvl="0"/>
            <a:r>
              <a:rPr lang="en-AU" dirty="0"/>
              <a:t>Check the manufacturer’s instructions.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7796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6EF76-1701-41AA-ACB2-E2369A58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CFFA4C-E3DB-416D-A5E0-55426C3E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2" y="1825625"/>
            <a:ext cx="7043057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AU" dirty="0"/>
              <a:t>Do you have the necessary drug test kits ready for use? </a:t>
            </a:r>
          </a:p>
          <a:p>
            <a:pPr lvl="0"/>
            <a:r>
              <a:rPr lang="en-AU" dirty="0"/>
              <a:t>Are they within expiry date?</a:t>
            </a:r>
          </a:p>
          <a:p>
            <a:pPr lvl="0"/>
            <a:r>
              <a:rPr lang="en-AU" dirty="0"/>
              <a:t>Do you have all supporting equipment necessary </a:t>
            </a:r>
          </a:p>
          <a:p>
            <a:pPr lvl="0"/>
            <a:r>
              <a:rPr lang="en-AU" dirty="0"/>
              <a:t>Do you have all the necessary testing documentation</a:t>
            </a:r>
          </a:p>
          <a:p>
            <a:r>
              <a:rPr lang="en-AU" dirty="0"/>
              <a:t>One potential defence for a positive sample could be: “The sample kit was contaminated or had been tampered with prior to the specimen being taken.</a:t>
            </a:r>
          </a:p>
          <a:p>
            <a:r>
              <a:rPr lang="en-AU" dirty="0"/>
              <a:t>One way to counter this is to have several identical sample kits on hand and ask the candidate to choose the kit they wish to be tested with.</a:t>
            </a:r>
          </a:p>
          <a:p>
            <a:r>
              <a:rPr lang="en-AU" dirty="0"/>
              <a:t>Invite them to examine the kit and point out any unbroken seals or tamper proofing there may be in place.</a:t>
            </a:r>
          </a:p>
          <a:p>
            <a:r>
              <a:rPr lang="en-AU" dirty="0"/>
              <a:t>Ask the client directly to confirm the kit is OK for them to use. </a:t>
            </a:r>
          </a:p>
          <a:p>
            <a:endParaRPr lang="en-AU" dirty="0"/>
          </a:p>
        </p:txBody>
      </p:sp>
      <p:pic>
        <p:nvPicPr>
          <p:cNvPr id="4" name="Picture 3" descr="Image result for workplace urine sample">
            <a:extLst>
              <a:ext uri="{FF2B5EF4-FFF2-40B4-BE49-F238E27FC236}">
                <a16:creationId xmlns:a16="http://schemas.microsoft.com/office/drawing/2014/main" xmlns="" id="{3180A81F-3B0B-40E6-BD11-5942D9D62B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4584"/>
            <a:ext cx="3472542" cy="2461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123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628D7-164F-4F53-9123-FEBD98FA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Offer client their choice of collection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4D773-FE72-4158-B25C-0498E773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1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One potential defence for a positive sample could be: “The sample kit was contaminated or had been tampered with prior to the specimen being taken.</a:t>
            </a:r>
          </a:p>
          <a:p>
            <a:r>
              <a:rPr lang="en-AU" dirty="0"/>
              <a:t>Ask the candidate to choose their kit.</a:t>
            </a:r>
          </a:p>
          <a:p>
            <a:r>
              <a:rPr lang="en-AU" dirty="0"/>
              <a:t>Invite them to examine the kit and point out any unbroken seals or tamper proofing there may be in place.</a:t>
            </a:r>
          </a:p>
          <a:p>
            <a:r>
              <a:rPr lang="en-AU" dirty="0"/>
              <a:t>Ask the client directly to confirm the kit is OK for them to use.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4404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E0D48-4D52-4DC8-A399-AC9297AF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Prepare client for collection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511C40-B5F9-47E0-A8AA-0905CFDC3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46116" cy="435133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Remove Excess Clothing</a:t>
            </a:r>
          </a:p>
          <a:p>
            <a:pPr algn="just"/>
            <a:r>
              <a:rPr lang="en-AU" dirty="0"/>
              <a:t>You need to strike a balance between the persons privacy and minimising their opportunity to conceal contaminants etc.</a:t>
            </a:r>
          </a:p>
          <a:p>
            <a:pPr marL="0" indent="0" algn="just">
              <a:buNone/>
            </a:pPr>
            <a:r>
              <a:rPr lang="en-AU" b="1" dirty="0"/>
              <a:t>Store their property securely</a:t>
            </a:r>
          </a:p>
          <a:p>
            <a:pPr marL="0" indent="0" algn="just">
              <a:buNone/>
            </a:pPr>
            <a:r>
              <a:rPr lang="en-AU" dirty="0"/>
              <a:t>Care also needs to be taken to make sure you collect and store candidate’s property in a safe and secure manner. </a:t>
            </a:r>
          </a:p>
          <a:p>
            <a:pPr marL="0" indent="0" algn="just">
              <a:buNone/>
            </a:pPr>
            <a:r>
              <a:rPr lang="en-AU" dirty="0"/>
              <a:t>Lockers or sealed property bags are helpful. </a:t>
            </a:r>
            <a:endParaRPr lang="en-AU" b="1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38AF9B75-21B9-430A-B443-2A9C46B043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7" y="1690688"/>
            <a:ext cx="2986541" cy="4015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2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226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Your Trainer - Assessor for today is </a:t>
            </a:r>
          </a:p>
          <a:p>
            <a:pPr marL="0" indent="0">
              <a:buNone/>
            </a:pPr>
            <a:r>
              <a:rPr lang="en-AU" b="1" smtClean="0">
                <a:solidFill>
                  <a:srgbClr val="0033CC"/>
                </a:solidFill>
              </a:rPr>
              <a:t>Thomas Ball</a:t>
            </a:r>
            <a:endParaRPr lang="en-AU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AU" b="1" dirty="0"/>
              <a:t>Introduction Exercise</a:t>
            </a:r>
          </a:p>
          <a:p>
            <a:pPr marL="514350" indent="-514350">
              <a:buFont typeface="+mj-lt"/>
              <a:buAutoNum type="alphaLcPeriod"/>
            </a:pPr>
            <a:r>
              <a:rPr lang="en-AU" dirty="0"/>
              <a:t>Find someone you do not know well</a:t>
            </a:r>
          </a:p>
          <a:p>
            <a:pPr marL="514350" indent="-514350">
              <a:buFont typeface="+mj-lt"/>
              <a:buAutoNum type="alphaLcPeriod"/>
            </a:pPr>
            <a:r>
              <a:rPr lang="en-AU" dirty="0"/>
              <a:t>Interview each other (take notes) – 5 minutes each</a:t>
            </a:r>
          </a:p>
          <a:p>
            <a:pPr marL="514350" indent="-514350">
              <a:buFont typeface="+mj-lt"/>
              <a:buAutoNum type="alphaLcPeriod"/>
            </a:pPr>
            <a:r>
              <a:rPr lang="en-AU" dirty="0"/>
              <a:t>Introduce this person to the rest of the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1099128"/>
            <a:ext cx="3821545" cy="38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7EB8F-D5B4-4E03-843B-D2BBDEC7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Answer questions from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DC05A-95A6-497D-9D66-62E560D4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942" y="1825625"/>
            <a:ext cx="6839857" cy="46672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AU" dirty="0"/>
              <a:t>Questions may arise from collection candidates regarding drug testing collection and process including:</a:t>
            </a:r>
          </a:p>
          <a:p>
            <a:pPr lvl="0" algn="just"/>
            <a:r>
              <a:rPr lang="en-AU" dirty="0"/>
              <a:t>Why they are required to be drug tested?</a:t>
            </a:r>
          </a:p>
          <a:p>
            <a:pPr lvl="0" algn="just"/>
            <a:r>
              <a:rPr lang="en-AU" dirty="0"/>
              <a:t>What is going to happen during the procedure?</a:t>
            </a:r>
          </a:p>
          <a:p>
            <a:pPr lvl="0" algn="just"/>
            <a:r>
              <a:rPr lang="en-AU" dirty="0"/>
              <a:t>How the specimen is to be collected?</a:t>
            </a:r>
          </a:p>
          <a:p>
            <a:pPr lvl="0" algn="just"/>
            <a:r>
              <a:rPr lang="en-AU" dirty="0"/>
              <a:t>What will happen to the specimen after it is collected?</a:t>
            </a:r>
          </a:p>
          <a:p>
            <a:pPr lvl="0" algn="just"/>
            <a:r>
              <a:rPr lang="en-AU" dirty="0"/>
              <a:t>How long it is likely to take for a result to be known?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9B760F8D-E57F-4D3E-93B2-1846525302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2650444"/>
            <a:ext cx="38100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907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7EB8F-D5B4-4E03-843B-D2BBDEC7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Answer questions from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DC05A-95A6-497D-9D66-62E560D4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942" y="1825625"/>
            <a:ext cx="6839857" cy="466725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AU" dirty="0"/>
              <a:t>It is also likely the client may have other questions they want to ask:</a:t>
            </a:r>
          </a:p>
          <a:p>
            <a:pPr algn="just"/>
            <a:r>
              <a:rPr lang="en-AU" dirty="0"/>
              <a:t>You need to be prepared to answer any number of questions you might get asked.</a:t>
            </a:r>
          </a:p>
          <a:p>
            <a:pPr algn="just"/>
            <a:r>
              <a:rPr lang="en-AU" dirty="0"/>
              <a:t>You should do you best to answer truthfully and as accurately as possible.</a:t>
            </a:r>
          </a:p>
          <a:p>
            <a:pPr algn="just"/>
            <a:r>
              <a:rPr lang="en-AU" dirty="0"/>
              <a:t>DON’T be tempted to make up an answer or guess. </a:t>
            </a:r>
          </a:p>
          <a:p>
            <a:pPr algn="just"/>
            <a:r>
              <a:rPr lang="en-AU" dirty="0"/>
              <a:t>Beware of people who use multiple seemingly pointless questions as a delaying tactic. 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9B760F8D-E57F-4D3E-93B2-1846525302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2650444"/>
            <a:ext cx="38100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779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7EB8F-D5B4-4E03-843B-D2BBDEC7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Answer questions from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DC05A-95A6-497D-9D66-62E560D4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942" y="1825625"/>
            <a:ext cx="6839857" cy="4667250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If you suspect this is happening, you can simply call a halt to the process and refer them back to their employer or the referring body. </a:t>
            </a:r>
          </a:p>
          <a:p>
            <a:pPr algn="just"/>
            <a:r>
              <a:rPr lang="en-AU" dirty="0"/>
              <a:t>For you own protection you should make comprehensive notes on the situation and the types of questions you were asked.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9B760F8D-E57F-4D3E-93B2-1846525302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2650444"/>
            <a:ext cx="38100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333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84560-962D-4388-A33A-9BF4E2E5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3.0 Collect specimen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E8D330-ECB8-41A7-A0BF-963FBE55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AU" dirty="0"/>
              <a:t>After all your preparations, it is now time to collect your specimen. </a:t>
            </a:r>
          </a:p>
          <a:p>
            <a:r>
              <a:rPr lang="en-AU" dirty="0"/>
              <a:t>Just as in the earlier sections, it is important this is done following the prescribed collection process very carefully. 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9F5E8995-84CF-4218-B59E-78E1650D3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22" y="3160486"/>
            <a:ext cx="5083356" cy="2833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090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A4B60-AA7E-4023-9C0F-7739E896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sample collection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37BAE-1577-47F7-BB05-85BED184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886"/>
            <a:ext cx="6941457" cy="4891314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Each manufacture of sample kits has their own specific procedures for the use of their products. </a:t>
            </a:r>
          </a:p>
          <a:p>
            <a:r>
              <a:rPr lang="en-AU" dirty="0"/>
              <a:t>Please pay close attention to your Trainer/Assessor who will demonstrate the correct process for the sample kits on hand for this course.</a:t>
            </a:r>
          </a:p>
          <a:p>
            <a:r>
              <a:rPr lang="en-AU" dirty="0"/>
              <a:t>Care is also required to follow any essential requirements of the Australian Standards or the protocols of any professional body or guidelines you are operating under. </a:t>
            </a:r>
          </a:p>
          <a:p>
            <a:r>
              <a:rPr lang="en-AU" dirty="0"/>
              <a:t>Your Trainer / Assessor can clarify your specific requirements as part of the practical component of this course.</a:t>
            </a:r>
          </a:p>
          <a:p>
            <a:endParaRPr lang="en-AU" dirty="0"/>
          </a:p>
        </p:txBody>
      </p:sp>
      <p:pic>
        <p:nvPicPr>
          <p:cNvPr id="7" name="Picture 6" descr="Image result for sealing a saliva sample">
            <a:extLst>
              <a:ext uri="{FF2B5EF4-FFF2-40B4-BE49-F238E27FC236}">
                <a16:creationId xmlns:a16="http://schemas.microsoft.com/office/drawing/2014/main" xmlns="" id="{B55C91DD-6EEA-446F-A336-3C67C6DC59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44" y="2227274"/>
            <a:ext cx="3563484" cy="282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14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CC592-41E3-4B54-BEC0-25DC4695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48"/>
            <a:ext cx="10515600" cy="1325563"/>
          </a:xfrm>
        </p:spPr>
        <p:txBody>
          <a:bodyPr/>
          <a:lstStyle/>
          <a:p>
            <a:r>
              <a:rPr lang="en-AU" dirty="0"/>
              <a:t>General details for urine test cups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637E7-8FD1-4340-9BB3-0F0FA42B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611"/>
            <a:ext cx="10515600" cy="5128532"/>
          </a:xfrm>
        </p:spPr>
        <p:txBody>
          <a:bodyPr>
            <a:normAutofit/>
          </a:bodyPr>
          <a:lstStyle/>
          <a:p>
            <a:r>
              <a:rPr lang="en-AU" dirty="0"/>
              <a:t>Urine drug test cups are single use and disposable. </a:t>
            </a:r>
          </a:p>
          <a:p>
            <a:r>
              <a:rPr lang="en-AU" dirty="0"/>
              <a:t>They typically are a plastic cup with a sealable lid and contain a set of test strips built into the cup. </a:t>
            </a:r>
          </a:p>
          <a:p>
            <a:r>
              <a:rPr lang="en-AU" dirty="0"/>
              <a:t>Technology employed is referred to as lateral flow immunoassay.</a:t>
            </a:r>
          </a:p>
          <a:p>
            <a:r>
              <a:rPr lang="en-AU" dirty="0"/>
              <a:t>The person being tested will provide a specimen of urine inside the cup to the required fluid level and reseal the cup. </a:t>
            </a:r>
          </a:p>
          <a:p>
            <a:r>
              <a:rPr lang="en-AU" dirty="0"/>
              <a:t>Testing for adulterants and other specimen validity tests (SVT’s) may be included in urine cups.</a:t>
            </a:r>
          </a:p>
          <a:p>
            <a:r>
              <a:rPr lang="en-AU" dirty="0"/>
              <a:t>Urine cups are temperature sensitive.</a:t>
            </a:r>
          </a:p>
          <a:p>
            <a:r>
              <a:rPr lang="en-AU" dirty="0"/>
              <a:t>Urine drug test cups may be certified under AS/NZS 4308-2008.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6197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3E65C-A8B8-46D0-A202-17A655A8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details for oral fluid test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E39CD-104E-4295-A684-69807F77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Oral fluid drug test devices are single use and disposable. </a:t>
            </a:r>
          </a:p>
          <a:p>
            <a:r>
              <a:rPr lang="en-AU" dirty="0"/>
              <a:t>They typically comprise of a collector absorbent pad or “swab” and test strips built into the device. </a:t>
            </a:r>
          </a:p>
          <a:p>
            <a:r>
              <a:rPr lang="en-AU" dirty="0"/>
              <a:t>Technology again is lateral flow immunoassay although other technologies in development may be available in the near future.</a:t>
            </a:r>
          </a:p>
          <a:p>
            <a:r>
              <a:rPr lang="en-AU" dirty="0"/>
              <a:t>Current oral fluid drug test devices from some manufacturers also include electronic systems which read test results from the consumable kit. </a:t>
            </a:r>
          </a:p>
          <a:p>
            <a:r>
              <a:rPr lang="en-AU" dirty="0"/>
              <a:t>These types of kits are frequently used by police in Australia in part due to their ability to record results and generate test identification numbers.</a:t>
            </a:r>
          </a:p>
          <a:p>
            <a:r>
              <a:rPr lang="en-AU" dirty="0"/>
              <a:t>The person being tested will place the collection swab in their mouth to collect oral fluid.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037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3E65C-A8B8-46D0-A202-17A655A8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details for oral fluid test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E39CD-104E-4295-A684-69807F77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collector will then place the swab into the collection chamber. </a:t>
            </a:r>
          </a:p>
          <a:p>
            <a:r>
              <a:rPr lang="en-AU" dirty="0"/>
              <a:t>The test strips will automatically absorb the fluid and the test results will appear.</a:t>
            </a:r>
          </a:p>
          <a:p>
            <a:r>
              <a:rPr lang="en-AU" dirty="0"/>
              <a:t>It is important to note that saliva is not classified as a biological fluid unless it is obtained from a dental procedure.</a:t>
            </a:r>
          </a:p>
          <a:p>
            <a:r>
              <a:rPr lang="en-AU" dirty="0"/>
              <a:t>Oral fluid / saliva drug test kits are also temperature sensitive </a:t>
            </a:r>
          </a:p>
          <a:p>
            <a:r>
              <a:rPr lang="en-AU" dirty="0"/>
              <a:t>AS4760-2006 specifications do not allow for certification of oral fluid drug test devices. </a:t>
            </a:r>
          </a:p>
          <a:p>
            <a:r>
              <a:rPr lang="en-AU" dirty="0"/>
              <a:t>The oral fluid standard is under review as of 2017/2018 and certification of devices may soon be provided for.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4252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CD8A0-B105-47F2-8FA6-BFAD98E4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SOP for 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446CB1-286E-4720-884E-735C0E504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b="1" dirty="0"/>
              <a:t>Specimen collection involves body fluids and care needs to be taken to protect all concerned from infections.</a:t>
            </a:r>
          </a:p>
          <a:p>
            <a:pPr marL="0" indent="0">
              <a:buNone/>
            </a:pPr>
            <a:r>
              <a:rPr lang="en-AU" dirty="0"/>
              <a:t>Simple steps to achieve safety can be taken such as:</a:t>
            </a:r>
          </a:p>
          <a:p>
            <a:pPr lvl="0" algn="just"/>
            <a:r>
              <a:rPr lang="en-AU" dirty="0"/>
              <a:t>Washing hands with an antibacterial agent (or soap) before and after each specimen is collected.</a:t>
            </a:r>
          </a:p>
          <a:p>
            <a:pPr lvl="0" algn="just"/>
            <a:r>
              <a:rPr lang="en-AU" dirty="0"/>
              <a:t>Dry hands carefully with hot air or disposable towels </a:t>
            </a:r>
          </a:p>
          <a:p>
            <a:pPr lvl="0" algn="just"/>
            <a:r>
              <a:rPr lang="en-AU" dirty="0"/>
              <a:t>Wear disposable rubber gloves during specimen collection and handling </a:t>
            </a:r>
          </a:p>
          <a:p>
            <a:pPr lvl="0" algn="just"/>
            <a:r>
              <a:rPr lang="en-AU" dirty="0"/>
              <a:t>Taking care to seal specimen containers as quickly as possible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8053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0BE97-62E5-43B3-9B42-6BC5A4A7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 out for sample tampering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7228F-929B-46FA-BD2A-136C4480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7623629" cy="4609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dirty="0"/>
              <a:t>Oral fluid / saliva samples are a fully observed collection which minimises risk of tampering. </a:t>
            </a:r>
          </a:p>
          <a:p>
            <a:pPr marL="0" indent="0" algn="just">
              <a:buNone/>
            </a:pPr>
            <a:r>
              <a:rPr lang="en-AU" dirty="0"/>
              <a:t>Urine testing is most prone to tampering.  Procedures should be adopted to remove this risk as far as possible.</a:t>
            </a:r>
          </a:p>
          <a:p>
            <a:pPr marL="0" indent="0" algn="just">
              <a:buNone/>
            </a:pPr>
            <a:r>
              <a:rPr lang="en-AU" b="1" dirty="0"/>
              <a:t>The most common forms of tampering are:</a:t>
            </a:r>
          </a:p>
          <a:p>
            <a:pPr lvl="0" algn="just"/>
            <a:r>
              <a:rPr lang="en-AU" dirty="0"/>
              <a:t>Adding a contaminant to a sample </a:t>
            </a:r>
          </a:p>
          <a:p>
            <a:pPr lvl="0" algn="just"/>
            <a:r>
              <a:rPr lang="en-AU" dirty="0"/>
              <a:t>Attempting to dilute a sample </a:t>
            </a:r>
          </a:p>
          <a:p>
            <a:pPr lvl="0" algn="just"/>
            <a:r>
              <a:rPr lang="en-AU" dirty="0"/>
              <a:t>Substitution of a sample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7B7F1E84-0C7B-4C08-9198-8F1437D225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28" y="1825625"/>
            <a:ext cx="2588215" cy="359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4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Qualification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47102"/>
          </a:xfrm>
        </p:spPr>
        <p:txBody>
          <a:bodyPr/>
          <a:lstStyle/>
          <a:p>
            <a:r>
              <a:rPr lang="en-AU" dirty="0"/>
              <a:t>This course is designed and delivered to AQF standards.</a:t>
            </a:r>
          </a:p>
          <a:p>
            <a:r>
              <a:rPr lang="en-AU" dirty="0"/>
              <a:t>Your skills and knowledge will be assessed by a Cert IV TAE Qualified Assessor.</a:t>
            </a:r>
          </a:p>
          <a:p>
            <a:r>
              <a:rPr lang="en-AU" dirty="0"/>
              <a:t>Our aim to help you succeed </a:t>
            </a:r>
          </a:p>
          <a:p>
            <a:r>
              <a:rPr lang="en-AU" dirty="0"/>
              <a:t>You will be assessed as </a:t>
            </a:r>
            <a:r>
              <a:rPr lang="en-AU" b="1" dirty="0">
                <a:solidFill>
                  <a:srgbClr val="0000FF"/>
                </a:solidFill>
              </a:rPr>
              <a:t>COMPETENT</a:t>
            </a:r>
            <a:r>
              <a:rPr lang="en-AU" dirty="0">
                <a:solidFill>
                  <a:srgbClr val="0000FF"/>
                </a:solidFill>
              </a:rPr>
              <a:t> </a:t>
            </a:r>
            <a:r>
              <a:rPr lang="en-AU" dirty="0"/>
              <a:t>or </a:t>
            </a:r>
            <a:r>
              <a:rPr lang="en-AU" b="1" dirty="0">
                <a:solidFill>
                  <a:srgbClr val="0000FF"/>
                </a:solidFill>
              </a:rPr>
              <a:t>NOT COMPETENT</a:t>
            </a:r>
          </a:p>
          <a:p>
            <a:r>
              <a:rPr lang="en-AU" dirty="0"/>
              <a:t>You have the right to appeal or lodge a compliant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24" y="4979622"/>
            <a:ext cx="2087419" cy="1094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07" y="4902490"/>
            <a:ext cx="1640218" cy="13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3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0BE97-62E5-43B3-9B42-6BC5A4A7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 out for sample tampering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7228F-929B-46FA-BD2A-136C4480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7623629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Things to watch out for are: </a:t>
            </a:r>
          </a:p>
          <a:p>
            <a:pPr lvl="0"/>
            <a:r>
              <a:rPr lang="en-AU" dirty="0"/>
              <a:t>Person is taking an unusually long time to provide a urine specimen.</a:t>
            </a:r>
          </a:p>
          <a:p>
            <a:pPr lvl="0"/>
            <a:r>
              <a:rPr lang="en-AU" dirty="0"/>
              <a:t>Suspicious rustling and sounds while providing a urine specimen.</a:t>
            </a:r>
          </a:p>
          <a:p>
            <a:pPr lvl="0"/>
            <a:r>
              <a:rPr lang="en-AU" dirty="0"/>
              <a:t>People who appear to be chewing or sucking on something before or during a saliva sample.</a:t>
            </a:r>
          </a:p>
          <a:p>
            <a:pPr lvl="0"/>
            <a:r>
              <a:rPr lang="en-AU" dirty="0"/>
              <a:t>Unwillingness to remove bulky clothing.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7B7F1E84-0C7B-4C08-9198-8F1437D225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28" y="1825625"/>
            <a:ext cx="2588215" cy="359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04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0BE97-62E5-43B3-9B42-6BC5A4A7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 out for sample tampering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7228F-929B-46FA-BD2A-136C4480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7623629" cy="43978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AU" dirty="0"/>
              <a:t>Procedures should be adopted to not only minimise tampering risk but also to include action where tampering is suspected. </a:t>
            </a:r>
          </a:p>
          <a:p>
            <a:pPr marL="0" indent="0">
              <a:buNone/>
            </a:pPr>
            <a:r>
              <a:rPr lang="en-AU" dirty="0"/>
              <a:t>Options available may include:</a:t>
            </a:r>
          </a:p>
          <a:p>
            <a:pPr lvl="0"/>
            <a:r>
              <a:rPr lang="en-AU" dirty="0"/>
              <a:t>Request the collection candidate provide a brand new sample.</a:t>
            </a:r>
          </a:p>
          <a:p>
            <a:pPr lvl="0"/>
            <a:r>
              <a:rPr lang="en-AU" dirty="0"/>
              <a:t>Send the sample for which tampering is suspected to a laboratory for further analysis.</a:t>
            </a:r>
          </a:p>
          <a:p>
            <a:pPr lvl="0"/>
            <a:r>
              <a:rPr lang="en-AU" dirty="0"/>
              <a:t>Conduct additional adulterant or specimen validity tests on-site where such equipment is on hand.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7B7F1E84-0C7B-4C08-9198-8F1437D225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28" y="1825625"/>
            <a:ext cx="2588215" cy="359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179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E17E-E4F2-4BB5-97B9-C398A9A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Validate (test) &amp; secure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AA062-E138-4FD5-864D-9244DA95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dirty="0"/>
              <a:t>Once a specimen is collected and secured in its container it becomes the collector’s responsibility until it is dispatched to a laboratory for analysis. </a:t>
            </a:r>
          </a:p>
          <a:p>
            <a:pPr marL="0" indent="0" algn="just">
              <a:buNone/>
            </a:pPr>
            <a:r>
              <a:rPr lang="en-AU" dirty="0"/>
              <a:t>At this point you need to:</a:t>
            </a:r>
          </a:p>
          <a:p>
            <a:pPr lvl="0" algn="just"/>
            <a:r>
              <a:rPr lang="en-AU" dirty="0"/>
              <a:t>Validate the specimen</a:t>
            </a:r>
          </a:p>
          <a:p>
            <a:pPr lvl="0" algn="just"/>
            <a:r>
              <a:rPr lang="en-AU" dirty="0"/>
              <a:t>Secure the specimen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53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DEF9C-DAE4-48D1-9B56-A421542D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Validate (test) &amp; secure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E28BDB-5BF2-42B6-A3E4-C3931890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Validating the sample: </a:t>
            </a:r>
            <a:r>
              <a:rPr lang="en-AU" dirty="0"/>
              <a:t>simply means checking that it is (as best you can tell) a genuine and complete specimen. </a:t>
            </a:r>
          </a:p>
          <a:p>
            <a:pPr marL="0" indent="0">
              <a:buNone/>
            </a:pPr>
            <a:r>
              <a:rPr lang="en-AU" dirty="0"/>
              <a:t>Some urine sample kits include built in specimen validity tests. </a:t>
            </a:r>
          </a:p>
          <a:p>
            <a:pPr marL="0" indent="0">
              <a:buNone/>
            </a:pPr>
            <a:r>
              <a:rPr lang="en-AU" dirty="0"/>
              <a:t>Separate equipment is also available to conduct further validity tests. </a:t>
            </a:r>
          </a:p>
          <a:p>
            <a:pPr marL="0" indent="0">
              <a:buNone/>
            </a:pPr>
            <a:r>
              <a:rPr lang="en-AU" dirty="0"/>
              <a:t>If this is possible you should follow their manufacturers’ instructions carefully.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3354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8CE7E-182C-4A04-B175-2635B2D3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Validating Urine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4B2E15-863F-446F-8104-1FA09F0D1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AU" dirty="0"/>
              <a:t>Always check the temperature is within the expected range of 33</a:t>
            </a:r>
            <a:r>
              <a:rPr lang="en-AU" baseline="30000" dirty="0"/>
              <a:t>o</a:t>
            </a:r>
            <a:r>
              <a:rPr lang="en-AU" dirty="0"/>
              <a:t>C to 38</a:t>
            </a:r>
            <a:r>
              <a:rPr lang="en-AU" baseline="30000" dirty="0"/>
              <a:t>o</a:t>
            </a:r>
            <a:r>
              <a:rPr lang="en-AU" dirty="0"/>
              <a:t>C shortly after being voided from the body.</a:t>
            </a:r>
          </a:p>
          <a:p>
            <a:pPr lvl="0" algn="just"/>
            <a:r>
              <a:rPr lang="en-AU" dirty="0"/>
              <a:t>Check colour - If it looks like water and is at room temperature, then it probably </a:t>
            </a:r>
            <a:r>
              <a:rPr lang="en-AU" i="1" dirty="0"/>
              <a:t>is</a:t>
            </a:r>
            <a:r>
              <a:rPr lang="en-AU" dirty="0"/>
              <a:t> water.</a:t>
            </a:r>
          </a:p>
          <a:p>
            <a:pPr lvl="0" algn="just"/>
            <a:r>
              <a:rPr lang="en-AU" dirty="0"/>
              <a:t>Consider checking the creatinine level or conducting additional validity tests when in doubt.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387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0BDD7-84EE-48D5-899E-DAEEB01B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Validating Saliva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0FF50-1D82-42B5-9865-71A1AE9D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8029" cy="4351338"/>
          </a:xfrm>
        </p:spPr>
        <p:txBody>
          <a:bodyPr/>
          <a:lstStyle/>
          <a:p>
            <a:r>
              <a:rPr lang="en-AU" dirty="0"/>
              <a:t>Because a saliva specimen is fully observed during collection it is more difficult to tamper with or contaminate.  </a:t>
            </a:r>
          </a:p>
          <a:p>
            <a:r>
              <a:rPr lang="en-AU" dirty="0"/>
              <a:t>Because it requires only a small fluid sample it is less possible to dilute.</a:t>
            </a:r>
          </a:p>
          <a:p>
            <a:endParaRPr lang="en-AU" dirty="0"/>
          </a:p>
        </p:txBody>
      </p:sp>
      <p:pic>
        <p:nvPicPr>
          <p:cNvPr id="7170" name="Picture 2" descr="Image result for taking a saliva drug test">
            <a:extLst>
              <a:ext uri="{FF2B5EF4-FFF2-40B4-BE49-F238E27FC236}">
                <a16:creationId xmlns:a16="http://schemas.microsoft.com/office/drawing/2014/main" xmlns="" id="{B206263A-49B8-40F7-BDF5-F3CCE320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20" y="1825625"/>
            <a:ext cx="4826679" cy="31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00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DEF88-543C-48E9-A4F9-AB3A3BB4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Securing the 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3AED5A-E07E-4E0D-9B1B-2430E53D0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dirty="0"/>
              <a:t>It is the collector’s responsibility to secure specimens and maintain their integrity. </a:t>
            </a:r>
          </a:p>
          <a:p>
            <a:pPr marL="0" indent="0" algn="just">
              <a:buNone/>
            </a:pPr>
            <a:r>
              <a:rPr lang="en-AU" dirty="0"/>
              <a:t>This becomes most applicable following a non-negative or presumptive positive result.</a:t>
            </a:r>
          </a:p>
          <a:p>
            <a:endParaRPr lang="en-AU" dirty="0"/>
          </a:p>
        </p:txBody>
      </p:sp>
      <p:pic>
        <p:nvPicPr>
          <p:cNvPr id="5" name="Picture 4" descr="Image result for Specimen Sample security seals">
            <a:extLst>
              <a:ext uri="{FF2B5EF4-FFF2-40B4-BE49-F238E27FC236}">
                <a16:creationId xmlns:a16="http://schemas.microsoft.com/office/drawing/2014/main" xmlns="" id="{5DC225DF-C86E-4514-8C94-66602A7819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95" y="3429000"/>
            <a:ext cx="5502275" cy="290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610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49067-627E-4554-B221-38F8D5BF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Securing the 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07C50-8BF0-4482-A3F5-86FFEBDF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177"/>
            <a:ext cx="625928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Security is normally achieved by: </a:t>
            </a:r>
          </a:p>
          <a:p>
            <a:pPr lvl="0"/>
            <a:r>
              <a:rPr lang="en-AU" dirty="0"/>
              <a:t>Keep the specimens in view at all times during the initial on-site testing process.</a:t>
            </a:r>
          </a:p>
          <a:p>
            <a:pPr lvl="0"/>
            <a:r>
              <a:rPr lang="en-AU" dirty="0"/>
              <a:t>Use of a chain of custody procedure including tamper evident seals and/or bags to seal specimens inside.</a:t>
            </a:r>
          </a:p>
          <a:p>
            <a:pPr lvl="0"/>
            <a:r>
              <a:rPr lang="en-AU" dirty="0"/>
              <a:t>Keeping the specimens in a temperature-controlled environment prior to transport </a:t>
            </a:r>
          </a:p>
          <a:p>
            <a:pPr lvl="0"/>
            <a:r>
              <a:rPr lang="en-AU" dirty="0"/>
              <a:t>Taking care with transport methods to a laboratory to maintain reasonable temperature control and security for samples.</a:t>
            </a:r>
          </a:p>
          <a:p>
            <a:pPr lvl="0"/>
            <a:r>
              <a:rPr lang="en-AU" dirty="0"/>
              <a:t>Keeping the specimens in a secure location where unauthorised persons cannot tamper with them. </a:t>
            </a:r>
          </a:p>
          <a:p>
            <a:endParaRPr lang="en-AU" dirty="0"/>
          </a:p>
        </p:txBody>
      </p:sp>
      <p:pic>
        <p:nvPicPr>
          <p:cNvPr id="4" name="Picture 3" descr="Image result for tamper proof sample bags">
            <a:extLst>
              <a:ext uri="{FF2B5EF4-FFF2-40B4-BE49-F238E27FC236}">
                <a16:creationId xmlns:a16="http://schemas.microsoft.com/office/drawing/2014/main" xmlns="" id="{877411F7-AAA2-44C6-9431-0DEB1ECC38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4" y="2251472"/>
            <a:ext cx="4186011" cy="349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4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49067-627E-4554-B221-38F8D5BF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Temperature Breaches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07C50-8BF0-4482-A3F5-86FFEBDF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286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If you suspect a temperature breach or the specimen’s integrity has been compromised in any way, it is better to report this early.  </a:t>
            </a:r>
          </a:p>
          <a:p>
            <a:pPr algn="just"/>
            <a:r>
              <a:rPr lang="en-AU" dirty="0"/>
              <a:t>Better to retake specimens than to have compromised the pending laboratory analysis </a:t>
            </a:r>
          </a:p>
          <a:p>
            <a:pPr marL="0" indent="0" algn="just">
              <a:buNone/>
            </a:pPr>
            <a:r>
              <a:rPr lang="en-AU" b="1" dirty="0"/>
              <a:t>Submitting a compromised specimen may void a laboratory result. 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 descr="Image result for tamper proof sample bags">
            <a:extLst>
              <a:ext uri="{FF2B5EF4-FFF2-40B4-BE49-F238E27FC236}">
                <a16:creationId xmlns:a16="http://schemas.microsoft.com/office/drawing/2014/main" xmlns="" id="{877411F7-AAA2-44C6-9431-0DEB1ECC38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4" y="2251472"/>
            <a:ext cx="4186011" cy="349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484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82394-91AF-470E-9518-D7795D85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4.0 Follow post collection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0D8D60-D132-4215-A707-0B966853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218" y="1582057"/>
            <a:ext cx="7116581" cy="4594906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The next steps are all about:</a:t>
            </a:r>
          </a:p>
          <a:p>
            <a:pPr lvl="0"/>
            <a:r>
              <a:rPr lang="en-AU" dirty="0"/>
              <a:t>Cleaning up</a:t>
            </a:r>
          </a:p>
          <a:p>
            <a:pPr lvl="0"/>
            <a:r>
              <a:rPr lang="en-AU" dirty="0"/>
              <a:t>Checking all the specimens are correctly labelled where applicable</a:t>
            </a:r>
            <a:r>
              <a:rPr lang="en-AU" strike="sngStrike" dirty="0"/>
              <a:t> </a:t>
            </a:r>
            <a:endParaRPr lang="en-AU" dirty="0"/>
          </a:p>
          <a:p>
            <a:pPr lvl="0"/>
            <a:r>
              <a:rPr lang="en-AU" dirty="0"/>
              <a:t>Following a chain of custody procedure and confirming sample security with the client</a:t>
            </a:r>
          </a:p>
          <a:p>
            <a:pPr lvl="0"/>
            <a:r>
              <a:rPr lang="en-AU" dirty="0"/>
              <a:t>Preparing the specimen/s for transport to the laboratory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2680FC9F-E05D-48FE-88D6-B2A5B0EF09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04" y="1690688"/>
            <a:ext cx="3081610" cy="4013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32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 Appeal or Lodge a Complaint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4309" cy="29957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Speak to the trainer/assessor and explain your concern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Write to CEO of the MTO Group stating your concerns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Full contact details and procedures are in the front of your Trainee Work Book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>
                <a:solidFill>
                  <a:schemeClr val="bg1"/>
                </a:solidFill>
              </a:rPr>
              <a:t>http://www.asqa.gov.au/complaints/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5" y="1496291"/>
            <a:ext cx="4442691" cy="4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14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69183-3B18-44FC-B9F4-5043F5DF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infection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2E90F-2569-4F3C-A40D-54E867D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295"/>
            <a:ext cx="6665686" cy="4775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b="1" dirty="0"/>
              <a:t>Typically, waste and clean up procedures will entail:</a:t>
            </a:r>
          </a:p>
          <a:p>
            <a:pPr lvl="0" algn="just"/>
            <a:r>
              <a:rPr lang="en-AU" dirty="0"/>
              <a:t>Donning rubber gloves (and possibly other PPE) where necessary.</a:t>
            </a:r>
          </a:p>
          <a:p>
            <a:pPr lvl="0" algn="just"/>
            <a:r>
              <a:rPr lang="en-AU" dirty="0"/>
              <a:t>Requesting clients dispose of urine into toilets and flush.</a:t>
            </a:r>
          </a:p>
          <a:p>
            <a:pPr lvl="0" algn="just"/>
            <a:r>
              <a:rPr lang="en-AU" dirty="0"/>
              <a:t>Collecting up waste and disposing of it in BioHazard bins or bags would be considered best practice.</a:t>
            </a:r>
          </a:p>
        </p:txBody>
      </p:sp>
      <p:pic>
        <p:nvPicPr>
          <p:cNvPr id="4" name="Picture 3" descr="Image result for biohazard bags australia">
            <a:extLst>
              <a:ext uri="{FF2B5EF4-FFF2-40B4-BE49-F238E27FC236}">
                <a16:creationId xmlns:a16="http://schemas.microsoft.com/office/drawing/2014/main" xmlns="" id="{D95313F8-05F7-4F32-B7C4-63475ED5F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23" y="2220687"/>
            <a:ext cx="4389075" cy="3060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69183-3B18-44FC-B9F4-5043F5DF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infection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2E90F-2569-4F3C-A40D-54E867D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37" y="2403700"/>
            <a:ext cx="6665686" cy="2877005"/>
          </a:xfrm>
        </p:spPr>
        <p:txBody>
          <a:bodyPr>
            <a:normAutofit/>
          </a:bodyPr>
          <a:lstStyle/>
          <a:p>
            <a:pPr lvl="0" algn="just"/>
            <a:r>
              <a:rPr lang="en-AU" dirty="0"/>
              <a:t>Cleaning down work surfaces with an antibacterial agent.</a:t>
            </a:r>
          </a:p>
          <a:p>
            <a:pPr lvl="0" algn="just"/>
            <a:r>
              <a:rPr lang="en-AU" dirty="0"/>
              <a:t>Making sure the area is completely free of any unused sample kits. </a:t>
            </a:r>
          </a:p>
          <a:p>
            <a:pPr lvl="0" algn="just"/>
            <a:r>
              <a:rPr lang="en-AU" dirty="0"/>
              <a:t>Making sure no documentation of any kind is left behind. </a:t>
            </a:r>
          </a:p>
        </p:txBody>
      </p:sp>
      <p:pic>
        <p:nvPicPr>
          <p:cNvPr id="4" name="Picture 3" descr="Image result for biohazard bags australia">
            <a:extLst>
              <a:ext uri="{FF2B5EF4-FFF2-40B4-BE49-F238E27FC236}">
                <a16:creationId xmlns:a16="http://schemas.microsoft.com/office/drawing/2014/main" xmlns="" id="{D95313F8-05F7-4F32-B7C4-63475ED5F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23" y="2220687"/>
            <a:ext cx="4389075" cy="3060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740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69183-3B18-44FC-B9F4-5043F5DF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infection control protocols for waste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2E90F-2569-4F3C-A40D-54E867D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2" y="1690688"/>
            <a:ext cx="6665686" cy="4351338"/>
          </a:xfrm>
        </p:spPr>
        <p:txBody>
          <a:bodyPr>
            <a:normAutofit/>
          </a:bodyPr>
          <a:lstStyle/>
          <a:p>
            <a:pPr lvl="0" algn="just"/>
            <a:r>
              <a:rPr lang="en-AU" dirty="0"/>
              <a:t>Urine from a healthy human is pathogen free. </a:t>
            </a:r>
          </a:p>
          <a:p>
            <a:pPr lvl="0" algn="just"/>
            <a:r>
              <a:rPr lang="en-AU" dirty="0"/>
              <a:t>If a specimen contains a pathogen it must be disposed of at an approved medical waste facility. </a:t>
            </a:r>
          </a:p>
          <a:p>
            <a:pPr lvl="0" algn="just"/>
            <a:r>
              <a:rPr lang="en-AU" dirty="0"/>
              <a:t>Otherwise all test consumables may be disposed of in bags and ultimately via general waste unless State or Territory legislation dictates otherwise.</a:t>
            </a:r>
          </a:p>
          <a:p>
            <a:endParaRPr lang="en-AU" dirty="0"/>
          </a:p>
        </p:txBody>
      </p:sp>
      <p:pic>
        <p:nvPicPr>
          <p:cNvPr id="4" name="Picture 3" descr="Image result for biohazard bags australia">
            <a:extLst>
              <a:ext uri="{FF2B5EF4-FFF2-40B4-BE49-F238E27FC236}">
                <a16:creationId xmlns:a16="http://schemas.microsoft.com/office/drawing/2014/main" xmlns="" id="{D95313F8-05F7-4F32-B7C4-63475ED5F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23" y="2220687"/>
            <a:ext cx="4389075" cy="3060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323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990E0-8D65-45A3-A356-9893C0A0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Label specimens to required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FED396-8A19-441B-9155-D43A88BA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0086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As a final step it is important that you check all specimens are correctly labelled and that all the required information is where it needs to be. </a:t>
            </a:r>
          </a:p>
          <a:p>
            <a:pPr algn="just"/>
            <a:r>
              <a:rPr lang="en-AU" dirty="0"/>
              <a:t>Each testing organisation or circumstance will have its own required process and you need to follow this without exception.</a:t>
            </a:r>
          </a:p>
          <a:p>
            <a:endParaRPr lang="en-AU" dirty="0"/>
          </a:p>
        </p:txBody>
      </p:sp>
      <p:pic>
        <p:nvPicPr>
          <p:cNvPr id="4" name="Picture 3" descr="Image result for Drug test label specimen">
            <a:extLst>
              <a:ext uri="{FF2B5EF4-FFF2-40B4-BE49-F238E27FC236}">
                <a16:creationId xmlns:a16="http://schemas.microsoft.com/office/drawing/2014/main" xmlns="" id="{B2704598-5471-4F72-95CA-9411251893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68" y="1825625"/>
            <a:ext cx="550744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631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74250-645F-4CD3-BDBC-865A2DE1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Confirm information and sample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13B03-6CF5-4264-84E2-5D73CDF1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9105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AU" b="1" dirty="0"/>
              <a:t>During the collection and post collection processes such as chain of custody you need to check:</a:t>
            </a:r>
          </a:p>
          <a:p>
            <a:pPr lvl="0"/>
            <a:r>
              <a:rPr lang="en-AU" dirty="0"/>
              <a:t>The correct information is on the specimen and the paperwork.</a:t>
            </a:r>
          </a:p>
          <a:p>
            <a:pPr lvl="0"/>
            <a:r>
              <a:rPr lang="en-AU" dirty="0"/>
              <a:t>A tamperproof seal is in place for specimen containers and if procedure requires, on the outer bag or box.</a:t>
            </a:r>
          </a:p>
          <a:p>
            <a:pPr lvl="0"/>
            <a:r>
              <a:rPr lang="en-AU" dirty="0"/>
              <a:t>That both an A and B sample are sealed inside a tamperproof bag (if required)</a:t>
            </a:r>
          </a:p>
          <a:p>
            <a:r>
              <a:rPr lang="en-AU" dirty="0"/>
              <a:t>Chain of custody / security of sample is a very important step to make sure there is no possibility of a specimen and its donor being mixed up.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0410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8E4E6-466E-4925-87A9-A0E79DD6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 testing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B8A9F-D3D7-4C04-BA0A-CE2A3DF9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/>
          <a:lstStyle/>
          <a:p>
            <a:pPr algn="just"/>
            <a:r>
              <a:rPr lang="en-AU" dirty="0"/>
              <a:t>Documentation should be prepared with consideration to the oral fluid and urine testing Australian Standards. </a:t>
            </a:r>
          </a:p>
          <a:p>
            <a:pPr algn="just"/>
            <a:r>
              <a:rPr lang="en-AU" dirty="0"/>
              <a:t>The Australian Standards refer to a ’permanent record system’. These may consist of a book or other system able to collect and store test records for each subject tested.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5F662F4B-C0B3-4E9B-8FAE-F7299558BC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3" y="2094138"/>
            <a:ext cx="5181918" cy="35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518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8E4E6-466E-4925-87A9-A0E79DD6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 testing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B8A9F-D3D7-4C04-BA0A-CE2A3DF9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5461000" cy="50124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AU" dirty="0"/>
              <a:t>Important features in such test records are confirmation of identity of the donor, Collector details, date of sample collection and consent. Records should be all in the sequence of collection.</a:t>
            </a:r>
          </a:p>
          <a:p>
            <a:pPr algn="just"/>
            <a:r>
              <a:rPr lang="en-AU" dirty="0"/>
              <a:t>Each organisation will have its own process and protocols for:</a:t>
            </a:r>
          </a:p>
          <a:p>
            <a:pPr lvl="0" algn="just"/>
            <a:r>
              <a:rPr lang="en-AU" dirty="0"/>
              <a:t>Recording details of what has been collected from whom. </a:t>
            </a:r>
          </a:p>
          <a:p>
            <a:pPr lvl="0" algn="just"/>
            <a:r>
              <a:rPr lang="en-AU" dirty="0"/>
              <a:t>What specimens have been sent to where, how and on what date etc.</a:t>
            </a:r>
          </a:p>
          <a:p>
            <a:pPr lvl="0" algn="just"/>
            <a:r>
              <a:rPr lang="en-AU" dirty="0"/>
              <a:t>General administration paperwork.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5F662F4B-C0B3-4E9B-8FAE-F7299558BC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3" y="2094138"/>
            <a:ext cx="5181918" cy="35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07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8E4E6-466E-4925-87A9-A0E79DD6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 testing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B8A9F-D3D7-4C04-BA0A-CE2A3DF9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It is the organisation who engaged you and your responsibility to:</a:t>
            </a:r>
          </a:p>
          <a:p>
            <a:r>
              <a:rPr lang="en-AU" dirty="0"/>
              <a:t>Know and understand the documentation required</a:t>
            </a:r>
          </a:p>
          <a:p>
            <a:r>
              <a:rPr lang="en-AU" dirty="0"/>
              <a:t>To complete and store that documentation in a safe and secure fashion.  </a:t>
            </a:r>
          </a:p>
          <a:p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5F662F4B-C0B3-4E9B-8FAE-F7299558BC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3" y="2094138"/>
            <a:ext cx="5181918" cy="35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659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21089B-2AF7-48E2-951C-26065022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chain of custody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75150-09F5-4A37-AA21-BD8CC6B0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dirty="0"/>
              <a:t>The chain of custody is the chronological documentation or paper trail, showing the collection, transfer, receipt, analysis, storage, and disposal of the sample. </a:t>
            </a:r>
          </a:p>
          <a:p>
            <a:pPr marL="0" indent="0" algn="just">
              <a:buNone/>
            </a:pPr>
            <a:r>
              <a:rPr lang="en-AU" dirty="0"/>
              <a:t>This ensures that any results reported relate beyond all reasonable doubt to a particular individual.</a:t>
            </a:r>
          </a:p>
          <a:p>
            <a:pPr marL="0" indent="0" algn="just">
              <a:buNone/>
            </a:pPr>
            <a:r>
              <a:rPr lang="en-AU" dirty="0"/>
              <a:t>If the results should ever need to be used in court as evidence, the chain of custody records are fully defensible and can disprove any allegations of tampering or misconduct.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58911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BA869-9AC0-4F31-920C-A0F5D9ED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Chain of custody procedures require additional documentation and/or content.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34D6D-B069-42BF-A83E-06C3CA81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AU" b="1" dirty="0"/>
              <a:t>There are two different approaches and both may demonstrate compliance with the guidelines:</a:t>
            </a:r>
          </a:p>
          <a:p>
            <a:pPr lvl="0"/>
            <a:r>
              <a:rPr lang="en-AU" dirty="0"/>
              <a:t>Use a single document for all drug testing conducted. This would be a document which includes all necessary details for both permanent records of each test conducted and all chain of custody information for cases which require laboratory confirmation.</a:t>
            </a:r>
          </a:p>
          <a:p>
            <a:pPr lvl="0"/>
            <a:r>
              <a:rPr lang="en-AU" dirty="0"/>
              <a:t>Use two documents. Firstly, a Test Record Form will record all necessary information as required by a “permanent record system” as outlined in the Australian Standards. Secondly, use of a separate chain of custody form in the case of laboratory confirmation being required.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865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3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Unit of Competency called:</a:t>
            </a:r>
          </a:p>
          <a:p>
            <a:pPr marL="0" indent="0">
              <a:buNone/>
            </a:pPr>
            <a:r>
              <a:rPr lang="en-AU" sz="3600" b="1" dirty="0"/>
              <a:t>HLTPAT005 Collect specimens for drugs of abuse testing</a:t>
            </a:r>
          </a:p>
          <a:p>
            <a:pPr marL="0" indent="0">
              <a:buNone/>
            </a:pPr>
            <a:r>
              <a:rPr lang="en-AU" dirty="0"/>
              <a:t>Assessment will be by: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33CC"/>
                </a:solidFill>
              </a:rPr>
              <a:t>A Written Knowledge Assessment</a:t>
            </a:r>
          </a:p>
          <a:p>
            <a:pPr marL="0" indent="0">
              <a:buNone/>
            </a:pPr>
            <a:r>
              <a:rPr lang="en-AU" b="1" dirty="0">
                <a:solidFill>
                  <a:srgbClr val="0033CC"/>
                </a:solidFill>
              </a:rPr>
              <a:t>Three Practical Assessment Exercises</a:t>
            </a:r>
          </a:p>
          <a:p>
            <a:endParaRPr lang="en-AU" sz="1200" dirty="0"/>
          </a:p>
          <a:p>
            <a:pPr marL="0" indent="0" algn="ctr">
              <a:buNone/>
            </a:pPr>
            <a:r>
              <a:rPr lang="en-AU" sz="4400" dirty="0"/>
              <a:t>Questions or concerns me please ASK !</a:t>
            </a:r>
          </a:p>
        </p:txBody>
      </p:sp>
    </p:spTree>
    <p:extLst>
      <p:ext uri="{BB962C8B-B14F-4D97-AF65-F5344CB8AC3E}">
        <p14:creationId xmlns:p14="http://schemas.microsoft.com/office/powerpoint/2010/main" val="32219438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E651E-14BD-4EE4-A10B-E20DD79D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Chain of Custody (COC)Documents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B1E4B-B389-423C-8E61-56DA47E2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A physical chain of custody document is most often needed to accompany a sample to a laboratory for confirmation.</a:t>
            </a:r>
          </a:p>
          <a:p>
            <a:r>
              <a:rPr lang="en-AU" b="1" dirty="0"/>
              <a:t>Note: </a:t>
            </a:r>
            <a:r>
              <a:rPr lang="en-AU" dirty="0"/>
              <a:t>A common practice within the industry has also been to include questions during the initial testing of donors regarding their recent use of drugs, alcohol and medications.  </a:t>
            </a:r>
          </a:p>
          <a:p>
            <a:r>
              <a:rPr lang="en-AU" dirty="0"/>
              <a:t>These questions are often included on the testing record documentation. </a:t>
            </a:r>
          </a:p>
          <a:p>
            <a:r>
              <a:rPr lang="en-AU" dirty="0"/>
              <a:t>This type of information may be considered need to know only and may become relevant only following an initial non-negative / presumptive positive drug test result. At that time additional information can be more reasonably requested.  </a:t>
            </a:r>
          </a:p>
          <a:p>
            <a:r>
              <a:rPr lang="en-AU" dirty="0"/>
              <a:t>Medication can still be effectively risk managed without requiring usage details from every employee in the workplace.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662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42BB18-E41F-4E3A-86B1-AFF8A0B6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Chain of Custody (COC)Documents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D98C35-147C-43CB-8A53-4F2ED67F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5099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A COC document will follow and cover a specimen through:</a:t>
            </a:r>
          </a:p>
          <a:p>
            <a:r>
              <a:rPr lang="en-AU" dirty="0"/>
              <a:t>Sample Preparation.</a:t>
            </a:r>
          </a:p>
          <a:p>
            <a:r>
              <a:rPr lang="en-AU" dirty="0"/>
              <a:t>Analysis.</a:t>
            </a:r>
          </a:p>
          <a:p>
            <a:r>
              <a:rPr lang="en-AU" dirty="0"/>
              <a:t>Reporting.</a:t>
            </a:r>
          </a:p>
          <a:p>
            <a:r>
              <a:rPr lang="en-AU" b="1" dirty="0"/>
              <a:t>Confidence in the chain of custody. </a:t>
            </a:r>
            <a:endParaRPr lang="en-AU" dirty="0"/>
          </a:p>
          <a:p>
            <a:r>
              <a:rPr lang="en-AU" dirty="0"/>
              <a:t>By strictly following these processes and protocols it protects all parties.  </a:t>
            </a:r>
          </a:p>
          <a:p>
            <a:r>
              <a:rPr lang="en-AU" dirty="0"/>
              <a:t>Any suspected break in the chain of custody must be reported and acted on immediately.</a:t>
            </a:r>
          </a:p>
          <a:p>
            <a:r>
              <a:rPr lang="en-AU" dirty="0"/>
              <a:t>Confidence the chain of custody has been maintained is fundamental to the integrity of all concerned.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86721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9BAC-25E8-488E-8DE8-12014A95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AU" dirty="0"/>
              <a:t>Sample COC Form</a:t>
            </a:r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0FC73065-C77E-42F3-AA1C-E72AAF4FCB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7" y="1255939"/>
            <a:ext cx="4010025" cy="539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619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EA384-C5BC-461F-8991-E6ECC2FF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Storage of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A46F5-CB9F-4890-81BD-B49A6411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r>
              <a:rPr lang="en-AU" dirty="0"/>
              <a:t>Australian Standards include recommended storage duration for samples held by a laboratory. </a:t>
            </a:r>
          </a:p>
          <a:p>
            <a:r>
              <a:rPr lang="en-AU" dirty="0"/>
              <a:t>This caters for those occasions where a donor may request further testing of the “referee” sample to further verify a result.  Such re-testing is rarely required.</a:t>
            </a:r>
          </a:p>
          <a:p>
            <a:r>
              <a:rPr lang="en-AU" dirty="0"/>
              <a:t>Australian Standard AS 4760-2006 for oral fluid requires the laboratory to store referee samples frozen for 6 months, unless otherwise instructed in writing by a donor.</a:t>
            </a:r>
          </a:p>
          <a:p>
            <a:r>
              <a:rPr lang="en-AU" dirty="0"/>
              <a:t>Australian Standard AS/NZS 4308:2008 for urine requirements are the same as above except 3 months and early disposal requires written authority of both the donor and the requesting authority.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3003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D8779-E105-4AF8-A0CA-E1954B87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Records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ACC5C-B16B-41F0-9C53-D5F2A0CF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Australian Standard AS 4760 for oral fluid requires all testing records to be stored for 7 years in a secure location unless the requesting authority and donor make written agreement for earlier disposal.</a:t>
            </a:r>
          </a:p>
          <a:p>
            <a:pPr algn="just"/>
            <a:r>
              <a:rPr lang="en-AU" dirty="0"/>
              <a:t>Australian Standard AS 4308 for urine requirements are the same as above except only two years storage is required. </a:t>
            </a:r>
          </a:p>
          <a:p>
            <a:pPr algn="just"/>
            <a:r>
              <a:rPr lang="en-AU" dirty="0"/>
              <a:t>Records shall be kept in a secure location for a period consistent with the requesting authority's policy or as per National Pathology Accreditation Advisory Council (NPAAC) Guidelines or New Zealand equivalent.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1725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D3126-03AB-41A7-B074-DDAD08F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NATA Accredited Laboratories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CD8B7-5D8D-49A4-BAFA-E0E8F5D7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Laboratories can be accredited to the relevant Australian Standards for urine and oral fluid.  </a:t>
            </a:r>
          </a:p>
          <a:p>
            <a:r>
              <a:rPr lang="en-AU" dirty="0"/>
              <a:t>This quality accreditation process is certified via the National Association of Testing Authorities (NATA). </a:t>
            </a:r>
          </a:p>
          <a:p>
            <a:r>
              <a:rPr lang="en-AU" dirty="0"/>
              <a:t>It is highly recommended only accredited laboratories be utilised for confirmation of results.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94994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24FCC-461A-46F0-AD10-4932B4F9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8E9830-8014-46E0-AE75-0139F4EC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Your Trainer/Assessor will now guide you through the knowledge and practical assessment process.</a:t>
            </a:r>
          </a:p>
          <a:p>
            <a:r>
              <a:rPr lang="en-AU" dirty="0"/>
              <a:t>Thank you for you participating in this program.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189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AAEFE-00F6-42DF-9853-DDE8F387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BCF559-CD69-4ED2-948A-123CA20C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2247"/>
            <a:ext cx="10515600" cy="2151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3600" b="1" dirty="0"/>
              <a:t>The MTO Group would like to acknowledge the help and assistance proved by DTBS Global Pty Ltd t/a Drug Testing Business Success in the development of this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DBAD1D-E18A-45A5-98AB-E12F16513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82" y="1690688"/>
            <a:ext cx="6135636" cy="18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B32FC-0395-4592-8E3B-C3C9D075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B2369-2F35-4719-B237-B8F23DCF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563"/>
            <a:ext cx="10515600" cy="38488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AU" sz="3600" b="1" dirty="0"/>
              <a:t>Trainees who are assessed as competent on completion of this program meet the requirements of AS/NZS4308 &amp; AS4760 Certified Drug &amp; Alcohol Screening Officers Course.</a:t>
            </a:r>
          </a:p>
          <a:p>
            <a:pPr marL="0" indent="0" algn="just">
              <a:buNone/>
            </a:pPr>
            <a:r>
              <a:rPr lang="en-AU" dirty="0"/>
              <a:t>Successful completion of this course will enable participants to conduct drug testing either as a “Collector” or “Technician”, as defined within the relevant standards.</a:t>
            </a:r>
          </a:p>
          <a:p>
            <a:pPr marL="0" indent="0" algn="just">
              <a:buNone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88361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4847</Words>
  <Application>Microsoft Office PowerPoint</Application>
  <PresentationFormat>Custom</PresentationFormat>
  <Paragraphs>428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HOUSE KEEPING</vt:lpstr>
      <vt:lpstr>HOUSE KEEPING</vt:lpstr>
      <vt:lpstr>INTRODUCTION</vt:lpstr>
      <vt:lpstr>Australian Qualification Framework</vt:lpstr>
      <vt:lpstr>To Appeal or Lodge a Complaint </vt:lpstr>
      <vt:lpstr>This Course</vt:lpstr>
      <vt:lpstr>Acknowledgement</vt:lpstr>
      <vt:lpstr>Course Outcome</vt:lpstr>
      <vt:lpstr>Australian standards</vt:lpstr>
      <vt:lpstr>Cut- off levels &amp; target concentrations</vt:lpstr>
      <vt:lpstr>Cut- off levels &amp; target concentrations</vt:lpstr>
      <vt:lpstr>Workplace Health &amp; Safety (WHS) relating to drug testing</vt:lpstr>
      <vt:lpstr>Drug types, effects &amp; detection times</vt:lpstr>
      <vt:lpstr>Amphetamine (AMP) ‐ may be legal</vt:lpstr>
      <vt:lpstr>Methamphetamines (MET or MAMP) Always illegal</vt:lpstr>
      <vt:lpstr>Cocaine (COC) – Always illegal</vt:lpstr>
      <vt:lpstr>Marijuana (THC) – Always illegal  (Medical use may be permitted in some cases)</vt:lpstr>
      <vt:lpstr>Opiates (OPI) </vt:lpstr>
      <vt:lpstr>Benzodiazepines (BZO) </vt:lpstr>
      <vt:lpstr>Topics covered in this course are:</vt:lpstr>
      <vt:lpstr>1.0 Confirm collection requirements</vt:lpstr>
      <vt:lpstr>It’s a people thing</vt:lpstr>
      <vt:lpstr>Have you got the right person?</vt:lpstr>
      <vt:lpstr>Have you got the right person?</vt:lpstr>
      <vt:lpstr>Is this the person nominated by the client?</vt:lpstr>
      <vt:lpstr>Is this the person nominated by the client?</vt:lpstr>
      <vt:lpstr>Pre-testing questions </vt:lpstr>
      <vt:lpstr>Commence the recording of information</vt:lpstr>
      <vt:lpstr>Explain what is going to happen</vt:lpstr>
      <vt:lpstr>Consent for collection</vt:lpstr>
      <vt:lpstr>Consent is declined!</vt:lpstr>
      <vt:lpstr>2.0 Prepare for collection procedure</vt:lpstr>
      <vt:lpstr>Prepare collection environment</vt:lpstr>
      <vt:lpstr>Prepare collection environment</vt:lpstr>
      <vt:lpstr>Confirm collection method</vt:lpstr>
      <vt:lpstr>Prepare equipment</vt:lpstr>
      <vt:lpstr>Offer client their choice of collection kit</vt:lpstr>
      <vt:lpstr>Prepare client for collection procedure</vt:lpstr>
      <vt:lpstr>Answer questions from client</vt:lpstr>
      <vt:lpstr>Answer questions from client</vt:lpstr>
      <vt:lpstr>Answer questions from client</vt:lpstr>
      <vt:lpstr>3.0 Collect specimen </vt:lpstr>
      <vt:lpstr>Follow sample collection procedure</vt:lpstr>
      <vt:lpstr>General details for urine test cups</vt:lpstr>
      <vt:lpstr>General details for oral fluid test devices</vt:lpstr>
      <vt:lpstr>General details for oral fluid test devices</vt:lpstr>
      <vt:lpstr>Follow SOP for infection control</vt:lpstr>
      <vt:lpstr>Watch out for sample tampering</vt:lpstr>
      <vt:lpstr>Watch out for sample tampering</vt:lpstr>
      <vt:lpstr>Watch out for sample tampering</vt:lpstr>
      <vt:lpstr>Validate (test) &amp; secure sample</vt:lpstr>
      <vt:lpstr>Validate (test) &amp; secure sample</vt:lpstr>
      <vt:lpstr>Validating Urine Samples</vt:lpstr>
      <vt:lpstr>Validating Saliva Samples</vt:lpstr>
      <vt:lpstr>Securing the specimen</vt:lpstr>
      <vt:lpstr>Securing the specimen</vt:lpstr>
      <vt:lpstr>Temperature Breaches</vt:lpstr>
      <vt:lpstr>4.0 Follow post collection procedures</vt:lpstr>
      <vt:lpstr>Follow infection control protocols</vt:lpstr>
      <vt:lpstr>Follow infection control protocols</vt:lpstr>
      <vt:lpstr>Follow infection control protocols for waste disposal</vt:lpstr>
      <vt:lpstr>Label specimens to required standards</vt:lpstr>
      <vt:lpstr>Confirm information and sample security </vt:lpstr>
      <vt:lpstr>Drug testing documentation</vt:lpstr>
      <vt:lpstr>Drug testing documentation</vt:lpstr>
      <vt:lpstr>Drug testing documentation</vt:lpstr>
      <vt:lpstr>Follow chain of custody procedures</vt:lpstr>
      <vt:lpstr>Chain of custody procedures require additional documentation and/or content.</vt:lpstr>
      <vt:lpstr>Chain of Custody (COC)Documents</vt:lpstr>
      <vt:lpstr>Chain of Custody (COC)Documents</vt:lpstr>
      <vt:lpstr>Sample COC Form</vt:lpstr>
      <vt:lpstr>Storage of Samples</vt:lpstr>
      <vt:lpstr>Records of Testing</vt:lpstr>
      <vt:lpstr>NATA Accredited Laboratories</vt:lpstr>
      <vt:lpstr>Assessment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Dennis</dc:creator>
  <cp:lastModifiedBy>User</cp:lastModifiedBy>
  <cp:revision>43</cp:revision>
  <dcterms:created xsi:type="dcterms:W3CDTF">2015-05-15T23:11:46Z</dcterms:created>
  <dcterms:modified xsi:type="dcterms:W3CDTF">2020-02-01T00:27:54Z</dcterms:modified>
</cp:coreProperties>
</file>